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7" r:id="rId2"/>
    <p:sldId id="258" r:id="rId3"/>
    <p:sldId id="273" r:id="rId4"/>
    <p:sldId id="291" r:id="rId5"/>
    <p:sldId id="292" r:id="rId6"/>
    <p:sldId id="293" r:id="rId7"/>
    <p:sldId id="294" r:id="rId8"/>
    <p:sldId id="296" r:id="rId9"/>
    <p:sldId id="295" r:id="rId10"/>
    <p:sldId id="297" r:id="rId11"/>
    <p:sldId id="298" r:id="rId12"/>
    <p:sldId id="299" r:id="rId13"/>
    <p:sldId id="274" r:id="rId14"/>
    <p:sldId id="276" r:id="rId15"/>
    <p:sldId id="277" r:id="rId16"/>
    <p:sldId id="278" r:id="rId17"/>
    <p:sldId id="279" r:id="rId18"/>
    <p:sldId id="280" r:id="rId19"/>
    <p:sldId id="281" r:id="rId20"/>
    <p:sldId id="275" r:id="rId21"/>
    <p:sldId id="282" r:id="rId22"/>
    <p:sldId id="283" r:id="rId23"/>
    <p:sldId id="284" r:id="rId24"/>
    <p:sldId id="285" r:id="rId25"/>
    <p:sldId id="286" r:id="rId26"/>
    <p:sldId id="287" r:id="rId27"/>
    <p:sldId id="288" r:id="rId28"/>
    <p:sldId id="270" r:id="rId29"/>
    <p:sldId id="290"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4812" autoAdjust="0"/>
  </p:normalViewPr>
  <p:slideViewPr>
    <p:cSldViewPr snapToGrid="0">
      <p:cViewPr varScale="1">
        <p:scale>
          <a:sx n="54" d="100"/>
          <a:sy n="54" d="100"/>
        </p:scale>
        <p:origin x="1072" y="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9" d="100"/>
          <a:sy n="69" d="100"/>
        </p:scale>
        <p:origin x="278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8/12/2024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atin typeface="Arial" pitchFamily="34" charset="0"/>
                <a:cs typeface="Arial" pitchFamily="34" charset="0"/>
              </a:rPr>
              <a:t>To change the  image on this slide, select the picture and delete it. Then click the Pictures icon in the placeholder to insert your own image.</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a:t>
            </a:fld>
            <a:endParaRPr lang="en-US"/>
          </a:p>
        </p:txBody>
      </p:sp>
    </p:spTree>
    <p:extLst>
      <p:ext uri="{BB962C8B-B14F-4D97-AF65-F5344CB8AC3E}">
        <p14:creationId xmlns:p14="http://schemas.microsoft.com/office/powerpoint/2010/main" val="154242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CA" b="1" dirty="0"/>
              <a:t>Purpose:</a:t>
            </a:r>
            <a:endParaRPr lang="en-CA" dirty="0"/>
          </a:p>
          <a:p>
            <a:pPr marL="742950" lvl="1" indent="-285750">
              <a:buFont typeface="Arial" panose="020B0604020202020204" pitchFamily="34" charset="0"/>
              <a:buChar char="•"/>
            </a:pPr>
            <a:r>
              <a:rPr lang="en-CA" dirty="0"/>
              <a:t>Visualizes the distribution of residuals.</a:t>
            </a:r>
          </a:p>
          <a:p>
            <a:pPr marL="742950" lvl="1" indent="-285750">
              <a:buFont typeface="Arial" panose="020B0604020202020204" pitchFamily="34" charset="0"/>
              <a:buChar char="•"/>
            </a:pPr>
            <a:r>
              <a:rPr lang="en-CA" dirty="0"/>
              <a:t>Residuals represent the differences between actual and predicted values.</a:t>
            </a:r>
          </a:p>
          <a:p>
            <a:pPr marL="742950" lvl="1" indent="-285750">
              <a:buFont typeface="Arial" panose="020B0604020202020204" pitchFamily="34" charset="0"/>
              <a:buChar char="•"/>
            </a:pPr>
            <a:r>
              <a:rPr lang="en-CA" dirty="0"/>
              <a:t>Essential for assessing model performance and assumptions.</a:t>
            </a:r>
          </a:p>
          <a:p>
            <a:pPr>
              <a:buFont typeface="Arial" panose="020B0604020202020204" pitchFamily="34" charset="0"/>
              <a:buChar char="•"/>
            </a:pPr>
            <a:r>
              <a:rPr lang="en-CA" b="1" dirty="0"/>
              <a:t>Model Assessment:</a:t>
            </a:r>
            <a:endParaRPr lang="en-CA" dirty="0"/>
          </a:p>
          <a:p>
            <a:pPr marL="742950" lvl="1" indent="-285750">
              <a:buFont typeface="Arial" panose="020B0604020202020204" pitchFamily="34" charset="0"/>
              <a:buChar char="•"/>
            </a:pPr>
            <a:r>
              <a:rPr lang="en-CA" dirty="0"/>
              <a:t>Helps analysts evaluate model accuracy and assumptions.</a:t>
            </a:r>
          </a:p>
          <a:p>
            <a:pPr marL="742950" lvl="1" indent="-285750">
              <a:buFont typeface="Arial" panose="020B0604020202020204" pitchFamily="34" charset="0"/>
              <a:buChar char="•"/>
            </a:pPr>
            <a:r>
              <a:rPr lang="en-CA" dirty="0"/>
              <a:t>Ideally, residuals should follow a normal distribution around zero.</a:t>
            </a:r>
          </a:p>
          <a:p>
            <a:pPr marL="742950" lvl="1" indent="-285750">
              <a:buFont typeface="Arial" panose="020B0604020202020204" pitchFamily="34" charset="0"/>
              <a:buChar char="•"/>
            </a:pPr>
            <a:r>
              <a:rPr lang="en-CA" dirty="0"/>
              <a:t>Deviations from normality may require model adjustments.</a:t>
            </a:r>
          </a:p>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12</a:t>
            </a:fld>
            <a:endParaRPr lang="en-US"/>
          </a:p>
        </p:txBody>
      </p:sp>
    </p:spTree>
    <p:extLst>
      <p:ext uri="{BB962C8B-B14F-4D97-AF65-F5344CB8AC3E}">
        <p14:creationId xmlns:p14="http://schemas.microsoft.com/office/powerpoint/2010/main" val="402483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1.The original dataset contain the release data of gold news on a various website from 2000 to 2019 </a:t>
            </a:r>
          </a:p>
          <a:p>
            <a:r>
              <a:rPr lang="en-US" dirty="0"/>
              <a:t>2.Extract URL headline from URL into text message</a:t>
            </a:r>
          </a:p>
          <a:p>
            <a:r>
              <a:rPr lang="en-US" dirty="0"/>
              <a:t>3.Select only columns Dates, News and Price Sentiment for text analytics process</a:t>
            </a:r>
          </a:p>
        </p:txBody>
      </p:sp>
      <p:sp>
        <p:nvSpPr>
          <p:cNvPr id="4" name="Slide Number Placeholder 3"/>
          <p:cNvSpPr>
            <a:spLocks noGrp="1"/>
          </p:cNvSpPr>
          <p:nvPr>
            <p:ph type="sldNum" sz="quarter" idx="5"/>
          </p:nvPr>
        </p:nvSpPr>
        <p:spPr/>
        <p:txBody>
          <a:bodyPr/>
          <a:lstStyle/>
          <a:p>
            <a:fld id="{1B9A179D-2D27-49E2-B022-8EDDA2EFE682}" type="slidenum">
              <a:rPr lang="en-US" smtClean="0"/>
              <a:t>14</a:t>
            </a:fld>
            <a:endParaRPr lang="en-US"/>
          </a:p>
        </p:txBody>
      </p:sp>
    </p:spTree>
    <p:extLst>
      <p:ext uri="{BB962C8B-B14F-4D97-AF65-F5344CB8AC3E}">
        <p14:creationId xmlns:p14="http://schemas.microsoft.com/office/powerpoint/2010/main" val="230349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Cleaning Data</a:t>
            </a:r>
          </a:p>
          <a:p>
            <a:pPr marL="0" indent="0">
              <a:buFontTx/>
              <a:buNone/>
            </a:pPr>
            <a:r>
              <a:rPr lang="en-US" sz="1200" dirty="0"/>
              <a:t>1.Select necessary attributes</a:t>
            </a:r>
          </a:p>
          <a:p>
            <a:r>
              <a:rPr lang="en-US" sz="1200" dirty="0"/>
              <a:t>2.Delete all missing value </a:t>
            </a:r>
          </a:p>
          <a:p>
            <a:r>
              <a:rPr lang="en-US" sz="1200" dirty="0"/>
              <a:t>3.Convert 'Dates' column into identical format of first dataset ( mm/dd/yyyy) </a:t>
            </a:r>
          </a:p>
          <a:p>
            <a:r>
              <a:rPr lang="en-US" sz="1200" dirty="0"/>
              <a:t>4.Filter the scope of dates between 2008 and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5.Change label from text into numerical value by -1 define negative sentiment, 0 mean neutral, and 1 means positive</a:t>
            </a:r>
          </a:p>
          <a:p>
            <a:endParaRPr lang="en-US" sz="1200" dirty="0"/>
          </a:p>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15</a:t>
            </a:fld>
            <a:endParaRPr lang="en-US"/>
          </a:p>
        </p:txBody>
      </p:sp>
    </p:spTree>
    <p:extLst>
      <p:ext uri="{BB962C8B-B14F-4D97-AF65-F5344CB8AC3E}">
        <p14:creationId xmlns:p14="http://schemas.microsoft.com/office/powerpoint/2010/main" val="4111393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sees we have similar number of negative sentiment and positive sentiment, and small portion of neutral sentiment.</a:t>
            </a:r>
          </a:p>
        </p:txBody>
      </p:sp>
      <p:sp>
        <p:nvSpPr>
          <p:cNvPr id="4" name="Slide Number Placeholder 3"/>
          <p:cNvSpPr>
            <a:spLocks noGrp="1"/>
          </p:cNvSpPr>
          <p:nvPr>
            <p:ph type="sldNum" sz="quarter" idx="5"/>
          </p:nvPr>
        </p:nvSpPr>
        <p:spPr/>
        <p:txBody>
          <a:bodyPr/>
          <a:lstStyle/>
          <a:p>
            <a:fld id="{1B9A179D-2D27-49E2-B022-8EDDA2EFE682}" type="slidenum">
              <a:rPr lang="en-US" smtClean="0"/>
              <a:t>16</a:t>
            </a:fld>
            <a:endParaRPr lang="en-US"/>
          </a:p>
        </p:txBody>
      </p:sp>
    </p:spTree>
    <p:extLst>
      <p:ext uri="{BB962C8B-B14F-4D97-AF65-F5344CB8AC3E}">
        <p14:creationId xmlns:p14="http://schemas.microsoft.com/office/powerpoint/2010/main" val="2303753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17</a:t>
            </a:fld>
            <a:endParaRPr lang="en-US"/>
          </a:p>
        </p:txBody>
      </p:sp>
    </p:spTree>
    <p:extLst>
      <p:ext uri="{BB962C8B-B14F-4D97-AF65-F5344CB8AC3E}">
        <p14:creationId xmlns:p14="http://schemas.microsoft.com/office/powerpoint/2010/main" val="3849153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18</a:t>
            </a:fld>
            <a:endParaRPr lang="en-US"/>
          </a:p>
        </p:txBody>
      </p:sp>
    </p:spTree>
    <p:extLst>
      <p:ext uri="{BB962C8B-B14F-4D97-AF65-F5344CB8AC3E}">
        <p14:creationId xmlns:p14="http://schemas.microsoft.com/office/powerpoint/2010/main" val="2947518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19</a:t>
            </a:fld>
            <a:endParaRPr lang="en-US"/>
          </a:p>
        </p:txBody>
      </p:sp>
    </p:spTree>
    <p:extLst>
      <p:ext uri="{BB962C8B-B14F-4D97-AF65-F5344CB8AC3E}">
        <p14:creationId xmlns:p14="http://schemas.microsoft.com/office/powerpoint/2010/main" val="1059223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combine two datasets into one and find the correlation every columns.</a:t>
            </a:r>
          </a:p>
          <a:p>
            <a:r>
              <a:rPr lang="en-US" dirty="0"/>
              <a:t>Obviously, sentiment column from second dataset has low relationship with the target variable.</a:t>
            </a:r>
          </a:p>
          <a:p>
            <a:r>
              <a:rPr lang="en-US" dirty="0"/>
              <a:t>The limitation of this dataset could occur from these reason:</a:t>
            </a:r>
          </a:p>
          <a:p>
            <a:r>
              <a:rPr lang="en-US" dirty="0"/>
              <a:t>1.News headline provide sentimental price direction as different period of time that cannot compare to the same period of gold price.</a:t>
            </a:r>
          </a:p>
          <a:p>
            <a:r>
              <a:rPr lang="en-US" dirty="0"/>
              <a:t>For example, Some article might analyze gold price for the first quarter but the release date of this news is in May. </a:t>
            </a:r>
          </a:p>
          <a:p>
            <a:r>
              <a:rPr lang="en-US" dirty="0"/>
              <a:t>2.The original dataset retrieve from several URL that might has a conflict of sentimental direction.</a:t>
            </a:r>
          </a:p>
          <a:p>
            <a:r>
              <a:rPr lang="en-US" dirty="0"/>
              <a:t>For example, One source analyze first quarter and give a positive sentiment and second source analyze second quarter and give a negative sentiment.</a:t>
            </a:r>
          </a:p>
          <a:p>
            <a:r>
              <a:rPr lang="en-US" dirty="0"/>
              <a:t>However, these two sources has the release date that will create a label conflict.  </a:t>
            </a:r>
          </a:p>
        </p:txBody>
      </p:sp>
      <p:sp>
        <p:nvSpPr>
          <p:cNvPr id="4" name="Slide Number Placeholder 3"/>
          <p:cNvSpPr>
            <a:spLocks noGrp="1"/>
          </p:cNvSpPr>
          <p:nvPr>
            <p:ph type="sldNum" sz="quarter" idx="5"/>
          </p:nvPr>
        </p:nvSpPr>
        <p:spPr/>
        <p:txBody>
          <a:bodyPr/>
          <a:lstStyle/>
          <a:p>
            <a:fld id="{1B9A179D-2D27-49E2-B022-8EDDA2EFE682}" type="slidenum">
              <a:rPr lang="en-US" smtClean="0"/>
              <a:t>21</a:t>
            </a:fld>
            <a:endParaRPr lang="en-US"/>
          </a:p>
        </p:txBody>
      </p:sp>
    </p:spTree>
    <p:extLst>
      <p:ext uri="{BB962C8B-B14F-4D97-AF65-F5344CB8AC3E}">
        <p14:creationId xmlns:p14="http://schemas.microsoft.com/office/powerpoint/2010/main" val="240681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22</a:t>
            </a:fld>
            <a:endParaRPr lang="en-US"/>
          </a:p>
        </p:txBody>
      </p:sp>
    </p:spTree>
    <p:extLst>
      <p:ext uri="{BB962C8B-B14F-4D97-AF65-F5344CB8AC3E}">
        <p14:creationId xmlns:p14="http://schemas.microsoft.com/office/powerpoint/2010/main" val="4266205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23</a:t>
            </a:fld>
            <a:endParaRPr lang="en-US"/>
          </a:p>
        </p:txBody>
      </p:sp>
    </p:spTree>
    <p:extLst>
      <p:ext uri="{BB962C8B-B14F-4D97-AF65-F5344CB8AC3E}">
        <p14:creationId xmlns:p14="http://schemas.microsoft.com/office/powerpoint/2010/main" val="63161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2</a:t>
            </a:fld>
            <a:endParaRPr lang="en-US"/>
          </a:p>
        </p:txBody>
      </p:sp>
    </p:spTree>
    <p:extLst>
      <p:ext uri="{BB962C8B-B14F-4D97-AF65-F5344CB8AC3E}">
        <p14:creationId xmlns:p14="http://schemas.microsoft.com/office/powerpoint/2010/main" val="3238572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24</a:t>
            </a:fld>
            <a:endParaRPr lang="en-US"/>
          </a:p>
        </p:txBody>
      </p:sp>
    </p:spTree>
    <p:extLst>
      <p:ext uri="{BB962C8B-B14F-4D97-AF65-F5344CB8AC3E}">
        <p14:creationId xmlns:p14="http://schemas.microsoft.com/office/powerpoint/2010/main" val="3909813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25</a:t>
            </a:fld>
            <a:endParaRPr lang="en-US"/>
          </a:p>
        </p:txBody>
      </p:sp>
    </p:spTree>
    <p:extLst>
      <p:ext uri="{BB962C8B-B14F-4D97-AF65-F5344CB8AC3E}">
        <p14:creationId xmlns:p14="http://schemas.microsoft.com/office/powerpoint/2010/main" val="3191399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26</a:t>
            </a:fld>
            <a:endParaRPr lang="en-US"/>
          </a:p>
        </p:txBody>
      </p:sp>
    </p:spTree>
    <p:extLst>
      <p:ext uri="{BB962C8B-B14F-4D97-AF65-F5344CB8AC3E}">
        <p14:creationId xmlns:p14="http://schemas.microsoft.com/office/powerpoint/2010/main" val="3355758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27</a:t>
            </a:fld>
            <a:endParaRPr lang="en-US"/>
          </a:p>
        </p:txBody>
      </p:sp>
    </p:spTree>
    <p:extLst>
      <p:ext uri="{BB962C8B-B14F-4D97-AF65-F5344CB8AC3E}">
        <p14:creationId xmlns:p14="http://schemas.microsoft.com/office/powerpoint/2010/main" val="503460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We can rank the best model by visualizing graph, the highest R-square or the lowest Root mean square error</a:t>
            </a:r>
          </a:p>
          <a:p>
            <a:r>
              <a:rPr lang="en-US" b="0" i="0" dirty="0">
                <a:solidFill>
                  <a:srgbClr val="000000"/>
                </a:solidFill>
                <a:effectLst/>
                <a:latin typeface="Helvetica Neue"/>
              </a:rPr>
              <a:t>In conclusion, Ridge regression with feature selection excellently performs in predicting gold prices compared to other models. </a:t>
            </a:r>
          </a:p>
          <a:p>
            <a:r>
              <a:rPr lang="en-US" b="0" i="0" dirty="0" err="1">
                <a:solidFill>
                  <a:srgbClr val="000000"/>
                </a:solidFill>
                <a:effectLst/>
                <a:latin typeface="Helvetica Neue"/>
              </a:rPr>
              <a:t>RandomForest</a:t>
            </a:r>
            <a:r>
              <a:rPr lang="en-US" b="0" i="0" dirty="0">
                <a:solidFill>
                  <a:srgbClr val="000000"/>
                </a:solidFill>
                <a:effectLst/>
                <a:latin typeface="Helvetica Neue"/>
              </a:rPr>
              <a:t> with all features performs poorly, indicating that including irrelevant features can degrade model performance. </a:t>
            </a:r>
          </a:p>
          <a:p>
            <a:r>
              <a:rPr lang="en-US" b="0" i="0" dirty="0">
                <a:solidFill>
                  <a:srgbClr val="000000"/>
                </a:solidFill>
                <a:effectLst/>
                <a:latin typeface="Helvetica Neue"/>
              </a:rPr>
              <a:t>Moreover, KNN-3 with features selection has the highest prediction errors, implying that this model is not be sufficient for predictive gold price.</a:t>
            </a:r>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28</a:t>
            </a:fld>
            <a:endParaRPr lang="en-US"/>
          </a:p>
        </p:txBody>
      </p:sp>
    </p:spTree>
    <p:extLst>
      <p:ext uri="{BB962C8B-B14F-4D97-AF65-F5344CB8AC3E}">
        <p14:creationId xmlns:p14="http://schemas.microsoft.com/office/powerpoint/2010/main" val="37368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CA" dirty="0"/>
              <a:t>The provided dataset covers financial data from January 2, 2008, to an unspecified end date, likely spanning multiple years. It includes information on key financial indicators such as the S&amp;P 500 index (SPX), gold prices (GLD), crude oil prices (USO), silver prices (SLV), and the Euro to US Dollar exchange rate (EUR/USD).</a:t>
            </a:r>
          </a:p>
          <a:p>
            <a:pPr>
              <a:buFont typeface="+mj-lt"/>
              <a:buAutoNum type="arabicPeriod"/>
            </a:pPr>
            <a:r>
              <a:rPr lang="en-CA" dirty="0"/>
              <a:t>Each row in the dataset corresponds to a specific date, starting from January 2, 2008, and contains corresponding values for the mentioned financial indicators. This granular daily data allows for the analysis of trends and fluctuations in the financial markets over time.</a:t>
            </a:r>
          </a:p>
          <a:p>
            <a:pPr>
              <a:buFont typeface="+mj-lt"/>
              <a:buAutoNum type="arabicPeriod"/>
            </a:pPr>
            <a:r>
              <a:rPr lang="en-CA" dirty="0"/>
              <a:t>The dataset serves as a valuable resource for conducting various analyses, including correlation studies and predictive modeling. Understanding the relationships between these financial indicators can provide insights into market dynamics and assist in making informed investment decisions.</a:t>
            </a:r>
          </a:p>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4</a:t>
            </a:fld>
            <a:endParaRPr lang="en-US"/>
          </a:p>
        </p:txBody>
      </p:sp>
    </p:spTree>
    <p:extLst>
      <p:ext uri="{BB962C8B-B14F-4D97-AF65-F5344CB8AC3E}">
        <p14:creationId xmlns:p14="http://schemas.microsoft.com/office/powerpoint/2010/main" val="29589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CA" b="1" dirty="0"/>
              <a:t>Cleaning Data:</a:t>
            </a:r>
            <a:endParaRPr lang="en-CA" dirty="0"/>
          </a:p>
          <a:p>
            <a:pPr marL="742950" lvl="1" indent="-285750">
              <a:buFont typeface="Arial" panose="020B0604020202020204" pitchFamily="34" charset="0"/>
              <a:buChar char="•"/>
            </a:pPr>
            <a:r>
              <a:rPr lang="en-CA" b="1" dirty="0"/>
              <a:t>Select necessary attributes:</a:t>
            </a:r>
            <a:r>
              <a:rPr lang="en-CA" dirty="0"/>
              <a:t> We start by selecting only the essential columns required for our analysis, which include 'Date', 'SPX', 'GLD', 'USO', 'SLV', and 'EUR/USD'. This ensures that we focus on the relevant financial indicators.</a:t>
            </a:r>
          </a:p>
          <a:p>
            <a:pPr marL="742950" lvl="1" indent="-285750">
              <a:buFont typeface="Arial" panose="020B0604020202020204" pitchFamily="34" charset="0"/>
              <a:buChar char="•"/>
            </a:pPr>
            <a:r>
              <a:rPr lang="en-CA" b="1" dirty="0"/>
              <a:t>Check for any missing values:</a:t>
            </a:r>
            <a:r>
              <a:rPr lang="en-CA" dirty="0"/>
              <a:t> We then check for missing values using </a:t>
            </a:r>
            <a:r>
              <a:rPr lang="en-CA" dirty="0" err="1"/>
              <a:t>df.isna</a:t>
            </a:r>
            <a:r>
              <a:rPr lang="en-CA" dirty="0"/>
              <a:t>().sum(). Identifying and handling missing data appropriately is crucial to ensure the integrity of our analysis and model performance.</a:t>
            </a:r>
          </a:p>
          <a:p>
            <a:pPr>
              <a:buFont typeface="Arial" panose="020B0604020202020204" pitchFamily="34" charset="0"/>
              <a:buChar char="•"/>
            </a:pPr>
            <a:r>
              <a:rPr lang="en-CA" b="1" dirty="0"/>
              <a:t>Exploratory Data Analysis:</a:t>
            </a:r>
            <a:endParaRPr lang="en-CA" dirty="0"/>
          </a:p>
          <a:p>
            <a:pPr marL="742950" lvl="1" indent="-285750">
              <a:buFont typeface="Arial" panose="020B0604020202020204" pitchFamily="34" charset="0"/>
              <a:buChar char="•"/>
            </a:pPr>
            <a:r>
              <a:rPr lang="en-CA" b="1" dirty="0"/>
              <a:t>Descriptive Statistics:</a:t>
            </a:r>
            <a:r>
              <a:rPr lang="en-CA" dirty="0"/>
              <a:t> Using </a:t>
            </a:r>
            <a:r>
              <a:rPr lang="en-CA" dirty="0" err="1"/>
              <a:t>df.describe</a:t>
            </a:r>
            <a:r>
              <a:rPr lang="en-CA" dirty="0"/>
              <a:t>(), we obtain descriptive statistics for the numerical attributes in our dataset. This summary provides insights into the central tendency, dispersion, and shape of the distribution of each variable.</a:t>
            </a:r>
          </a:p>
          <a:p>
            <a:pPr marL="742950" lvl="1" indent="-285750">
              <a:buFont typeface="Arial" panose="020B0604020202020204" pitchFamily="34" charset="0"/>
              <a:buChar char="•"/>
            </a:pPr>
            <a:r>
              <a:rPr lang="en-CA" b="1" dirty="0"/>
              <a:t>Correlation Analysis:</a:t>
            </a:r>
            <a:r>
              <a:rPr lang="en-CA" dirty="0"/>
              <a:t> We calculate the correlation matrix to examine the relationships between different financial indicators such as 'SPX', 'GLD', 'USO', 'SLV', and 'EUR/USD'. This analysis helps us understand the degree and direction of linear associations between variables, aiding in feature selection and multicollinearity detection.</a:t>
            </a:r>
          </a:p>
          <a:p>
            <a:endParaRPr lang="en-US" sz="1200" dirty="0"/>
          </a:p>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5</a:t>
            </a:fld>
            <a:endParaRPr lang="en-US"/>
          </a:p>
        </p:txBody>
      </p:sp>
    </p:spTree>
    <p:extLst>
      <p:ext uri="{BB962C8B-B14F-4D97-AF65-F5344CB8AC3E}">
        <p14:creationId xmlns:p14="http://schemas.microsoft.com/office/powerpoint/2010/main" val="1344536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6</a:t>
            </a:fld>
            <a:endParaRPr lang="en-US"/>
          </a:p>
        </p:txBody>
      </p:sp>
    </p:spTree>
    <p:extLst>
      <p:ext uri="{BB962C8B-B14F-4D97-AF65-F5344CB8AC3E}">
        <p14:creationId xmlns:p14="http://schemas.microsoft.com/office/powerpoint/2010/main" val="1094988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7</a:t>
            </a:fld>
            <a:endParaRPr lang="en-US"/>
          </a:p>
        </p:txBody>
      </p:sp>
    </p:spTree>
    <p:extLst>
      <p:ext uri="{BB962C8B-B14F-4D97-AF65-F5344CB8AC3E}">
        <p14:creationId xmlns:p14="http://schemas.microsoft.com/office/powerpoint/2010/main" val="235912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9</a:t>
            </a:fld>
            <a:endParaRPr lang="en-US"/>
          </a:p>
        </p:txBody>
      </p:sp>
    </p:spTree>
    <p:extLst>
      <p:ext uri="{BB962C8B-B14F-4D97-AF65-F5344CB8AC3E}">
        <p14:creationId xmlns:p14="http://schemas.microsoft.com/office/powerpoint/2010/main" val="1536177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10</a:t>
            </a:fld>
            <a:endParaRPr lang="en-US"/>
          </a:p>
        </p:txBody>
      </p:sp>
    </p:spTree>
    <p:extLst>
      <p:ext uri="{BB962C8B-B14F-4D97-AF65-F5344CB8AC3E}">
        <p14:creationId xmlns:p14="http://schemas.microsoft.com/office/powerpoint/2010/main" val="3106963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CA" b="1" dirty="0"/>
              <a:t>Plot Overview:</a:t>
            </a:r>
            <a:endParaRPr lang="en-CA" dirty="0"/>
          </a:p>
          <a:p>
            <a:pPr marL="742950" lvl="1" indent="-285750">
              <a:buFont typeface="Arial" panose="020B0604020202020204" pitchFamily="34" charset="0"/>
              <a:buChar char="•"/>
            </a:pPr>
            <a:r>
              <a:rPr lang="en-CA" dirty="0"/>
              <a:t>Illustrates the comparison between predicted and actual prices.</a:t>
            </a:r>
          </a:p>
          <a:p>
            <a:pPr marL="742950" lvl="1" indent="-285750">
              <a:buFont typeface="Arial" panose="020B0604020202020204" pitchFamily="34" charset="0"/>
              <a:buChar char="•"/>
            </a:pPr>
            <a:r>
              <a:rPr lang="en-CA" dirty="0"/>
              <a:t>X-axis displays predicted prices generated by our model.</a:t>
            </a:r>
          </a:p>
          <a:p>
            <a:pPr marL="742950" lvl="1" indent="-285750">
              <a:buFont typeface="Arial" panose="020B0604020202020204" pitchFamily="34" charset="0"/>
              <a:buChar char="•"/>
            </a:pPr>
            <a:r>
              <a:rPr lang="en-CA" dirty="0"/>
              <a:t>Y-axis represents actual prices observed in real-world data.</a:t>
            </a:r>
          </a:p>
          <a:p>
            <a:pPr>
              <a:buFont typeface="Arial" panose="020B0604020202020204" pitchFamily="34" charset="0"/>
              <a:buChar char="•"/>
            </a:pPr>
            <a:r>
              <a:rPr lang="en-CA" b="1" dirty="0"/>
              <a:t>Interpretation of Points:</a:t>
            </a:r>
            <a:endParaRPr lang="en-CA" dirty="0"/>
          </a:p>
          <a:p>
            <a:pPr marL="742950" lvl="1" indent="-285750">
              <a:buFont typeface="Arial" panose="020B0604020202020204" pitchFamily="34" charset="0"/>
              <a:buChar char="•"/>
            </a:pPr>
            <a:r>
              <a:rPr lang="en-CA" dirty="0"/>
              <a:t>Ideally, points should align along a diagonal line.</a:t>
            </a:r>
          </a:p>
          <a:p>
            <a:pPr marL="742950" lvl="1" indent="-285750">
              <a:buFont typeface="Arial" panose="020B0604020202020204" pitchFamily="34" charset="0"/>
              <a:buChar char="•"/>
            </a:pPr>
            <a:r>
              <a:rPr lang="en-CA" dirty="0"/>
              <a:t>Deviations from this line indicate model inaccuracies.</a:t>
            </a:r>
          </a:p>
          <a:p>
            <a:pPr marL="742950" lvl="1" indent="-285750">
              <a:buFont typeface="Arial" panose="020B0604020202020204" pitchFamily="34" charset="0"/>
              <a:buChar char="•"/>
            </a:pPr>
            <a:r>
              <a:rPr lang="en-CA" dirty="0"/>
              <a:t>Points above the line signify overestimation, while those below indicate underestimation.</a:t>
            </a:r>
          </a:p>
          <a:p>
            <a:pPr>
              <a:buFont typeface="Arial" panose="020B0604020202020204" pitchFamily="34" charset="0"/>
              <a:buChar char="•"/>
            </a:pPr>
            <a:r>
              <a:rPr lang="en-CA" b="1" dirty="0"/>
              <a:t>Model Evaluation:</a:t>
            </a:r>
            <a:endParaRPr lang="en-CA" dirty="0"/>
          </a:p>
          <a:p>
            <a:pPr marL="742950" lvl="1" indent="-285750">
              <a:buFont typeface="Arial" panose="020B0604020202020204" pitchFamily="34" charset="0"/>
              <a:buChar char="•"/>
            </a:pPr>
            <a:r>
              <a:rPr lang="en-CA" dirty="0"/>
              <a:t>Analysts use scatter plots to assess model effectiveness.</a:t>
            </a:r>
          </a:p>
          <a:p>
            <a:pPr marL="742950" lvl="1" indent="-285750">
              <a:buFont typeface="Arial" panose="020B0604020202020204" pitchFamily="34" charset="0"/>
              <a:buChar char="•"/>
            </a:pPr>
            <a:r>
              <a:rPr lang="en-CA" dirty="0"/>
              <a:t>Tight clustering around the diagonal line suggests a well-calibrated model.</a:t>
            </a:r>
          </a:p>
          <a:p>
            <a:pPr marL="742950" lvl="1" indent="-285750">
              <a:buFont typeface="Arial" panose="020B0604020202020204" pitchFamily="34" charset="0"/>
              <a:buChar char="•"/>
            </a:pPr>
            <a:r>
              <a:rPr lang="en-CA" dirty="0"/>
              <a:t>Outliers or systematic deviations signal areas for improvement.</a:t>
            </a:r>
          </a:p>
          <a:p>
            <a:endParaRPr lang="en-US" dirty="0"/>
          </a:p>
        </p:txBody>
      </p:sp>
      <p:sp>
        <p:nvSpPr>
          <p:cNvPr id="4" name="Slide Number Placeholder 3"/>
          <p:cNvSpPr>
            <a:spLocks noGrp="1"/>
          </p:cNvSpPr>
          <p:nvPr>
            <p:ph type="sldNum" sz="quarter" idx="5"/>
          </p:nvPr>
        </p:nvSpPr>
        <p:spPr/>
        <p:txBody>
          <a:bodyPr/>
          <a:lstStyle/>
          <a:p>
            <a:fld id="{1B9A179D-2D27-49E2-B022-8EDDA2EFE682}" type="slidenum">
              <a:rPr lang="en-US" smtClean="0"/>
              <a:t>11</a:t>
            </a:fld>
            <a:endParaRPr lang="en-US"/>
          </a:p>
        </p:txBody>
      </p:sp>
    </p:spTree>
    <p:extLst>
      <p:ext uri="{BB962C8B-B14F-4D97-AF65-F5344CB8AC3E}">
        <p14:creationId xmlns:p14="http://schemas.microsoft.com/office/powerpoint/2010/main" val="747855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8/12/2024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1298448"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bwMode="invGray">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descr="An empty placeholder to add an image. Click on the placeholder and select the image that you wish to add"/>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p:nvPr>
        </p:nvSpPr>
        <p:spPr bwMode="invGray">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8/12/2024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8/12/2024</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8/12/2024</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8/12/2024</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15" name="Picture Placeholder 14" descr="An empty placeholder to add an image. Click on the placeholder and select the image that you wish to add"/>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a:t>Click icon to add picture</a:t>
            </a:r>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8/12/2024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79A3335-6331-4872-A8B7-ECD55539F4D0}" type="datetimeFigureOut">
              <a:rPr lang="en-US" smtClean="0"/>
              <a:t>8/12/2024</a:t>
            </a:fld>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A79A3335-6331-4872-A8B7-ECD55539F4D0}" type="datetimeFigureOut">
              <a:rPr lang="en-US" smtClean="0"/>
              <a:t>8/12/2024</a:t>
            </a:fld>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A79A3335-6331-4872-A8B7-ECD55539F4D0}" type="datetimeFigureOut">
              <a:rPr lang="en-US" smtClean="0"/>
              <a:t>8/12/2024</a:t>
            </a:fld>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8/12/2024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fld id="{A79A3335-6331-4872-A8B7-ECD55539F4D0}" type="datetimeFigureOut">
              <a:rPr lang="en-US" smtClean="0"/>
              <a:pPr/>
              <a:t>8/12/2024</a:t>
            </a:fld>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datasets/ankurzing/sentiment-analysis-in-commodity-market-gold" TargetMode="External"/><Relationship Id="rId2" Type="http://schemas.openxmlformats.org/officeDocument/2006/relationships/hyperlink" Target="https://www.kaggle.com/datasets/aakash013/gold-price-prediction-datas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9631" y="1841686"/>
            <a:ext cx="5120640" cy="880249"/>
          </a:xfrm>
        </p:spPr>
        <p:txBody>
          <a:bodyPr/>
          <a:lstStyle/>
          <a:p>
            <a:r>
              <a:rPr lang="en-US" dirty="0"/>
              <a:t>Gold Price Prediction</a:t>
            </a:r>
          </a:p>
        </p:txBody>
      </p:sp>
      <p:sp>
        <p:nvSpPr>
          <p:cNvPr id="3" name="Subtitle 2"/>
          <p:cNvSpPr>
            <a:spLocks noGrp="1"/>
          </p:cNvSpPr>
          <p:nvPr>
            <p:ph type="subTitle" idx="1"/>
          </p:nvPr>
        </p:nvSpPr>
        <p:spPr>
          <a:xfrm>
            <a:off x="489631" y="2955851"/>
            <a:ext cx="6732180" cy="1180215"/>
          </a:xfrm>
        </p:spPr>
        <p:txBody>
          <a:bodyPr>
            <a:normAutofit/>
          </a:bodyPr>
          <a:lstStyle/>
          <a:p>
            <a:r>
              <a:rPr lang="en-US" dirty="0"/>
              <a:t>By Natibundit Suntrarnusorn 300360042 </a:t>
            </a:r>
          </a:p>
          <a:p>
            <a:r>
              <a:rPr lang="en-US" dirty="0"/>
              <a:t>&amp; Kartik Vedi 300374518</a:t>
            </a:r>
          </a:p>
        </p:txBody>
      </p:sp>
      <p:pic>
        <p:nvPicPr>
          <p:cNvPr id="8" name="Picture Placeholder 7">
            <a:extLst>
              <a:ext uri="{FF2B5EF4-FFF2-40B4-BE49-F238E27FC236}">
                <a16:creationId xmlns:a16="http://schemas.microsoft.com/office/drawing/2014/main" id="{F67E0AFF-C14D-C737-0BC6-6546DF9207A9}"/>
              </a:ext>
            </a:extLst>
          </p:cNvPr>
          <p:cNvPicPr>
            <a:picLocks noGrp="1" noChangeAspect="1"/>
          </p:cNvPicPr>
          <p:nvPr>
            <p:ph type="pic" sz="quarter" idx="10"/>
          </p:nvPr>
        </p:nvPicPr>
        <p:blipFill>
          <a:blip r:embed="rId3"/>
          <a:srcRect l="10278" r="10278"/>
          <a:stretch>
            <a:fillRect/>
          </a:stretch>
        </p:blipFill>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44B97-AE05-F294-DFBD-9F4A984CA483}"/>
              </a:ext>
            </a:extLst>
          </p:cNvPr>
          <p:cNvSpPr>
            <a:spLocks noGrp="1"/>
          </p:cNvSpPr>
          <p:nvPr>
            <p:ph type="title"/>
          </p:nvPr>
        </p:nvSpPr>
        <p:spPr/>
        <p:txBody>
          <a:bodyPr/>
          <a:lstStyle/>
          <a:p>
            <a:r>
              <a:rPr lang="en-CA" b="1" dirty="0"/>
              <a:t>Root-Mean-Square-Error (RSME)</a:t>
            </a:r>
            <a:br>
              <a:rPr lang="en-CA" b="1" dirty="0"/>
            </a:br>
            <a:endParaRPr lang="en-US" dirty="0"/>
          </a:p>
        </p:txBody>
      </p:sp>
      <p:pic>
        <p:nvPicPr>
          <p:cNvPr id="4" name="Content Placeholder 3">
            <a:extLst>
              <a:ext uri="{FF2B5EF4-FFF2-40B4-BE49-F238E27FC236}">
                <a16:creationId xmlns:a16="http://schemas.microsoft.com/office/drawing/2014/main" id="{453E321D-5E20-A0B7-5B97-FAE1688A6C78}"/>
              </a:ext>
            </a:extLst>
          </p:cNvPr>
          <p:cNvPicPr>
            <a:picLocks noGrp="1" noChangeAspect="1"/>
          </p:cNvPicPr>
          <p:nvPr>
            <p:ph idx="1"/>
          </p:nvPr>
        </p:nvPicPr>
        <p:blipFill>
          <a:blip r:embed="rId3"/>
          <a:stretch>
            <a:fillRect/>
          </a:stretch>
        </p:blipFill>
        <p:spPr>
          <a:xfrm>
            <a:off x="1295400" y="1793631"/>
            <a:ext cx="9700846" cy="3311473"/>
          </a:xfrm>
          <a:prstGeom prst="rect">
            <a:avLst/>
          </a:prstGeom>
        </p:spPr>
      </p:pic>
      <p:pic>
        <p:nvPicPr>
          <p:cNvPr id="5" name="Picture 4">
            <a:extLst>
              <a:ext uri="{FF2B5EF4-FFF2-40B4-BE49-F238E27FC236}">
                <a16:creationId xmlns:a16="http://schemas.microsoft.com/office/drawing/2014/main" id="{D96A921F-52FC-EA5F-DF23-D1EADD31FB08}"/>
              </a:ext>
            </a:extLst>
          </p:cNvPr>
          <p:cNvPicPr>
            <a:picLocks noChangeAspect="1"/>
          </p:cNvPicPr>
          <p:nvPr/>
        </p:nvPicPr>
        <p:blipFill rotWithShape="1">
          <a:blip r:embed="rId4"/>
          <a:srcRect b="8548"/>
          <a:stretch/>
        </p:blipFill>
        <p:spPr>
          <a:xfrm>
            <a:off x="1295401" y="5251938"/>
            <a:ext cx="9700846" cy="1350928"/>
          </a:xfrm>
          <a:prstGeom prst="rect">
            <a:avLst/>
          </a:prstGeom>
        </p:spPr>
      </p:pic>
    </p:spTree>
    <p:extLst>
      <p:ext uri="{BB962C8B-B14F-4D97-AF65-F5344CB8AC3E}">
        <p14:creationId xmlns:p14="http://schemas.microsoft.com/office/powerpoint/2010/main" val="109784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5C7FF-6B87-2E70-0B1C-0336EF4C1C41}"/>
              </a:ext>
            </a:extLst>
          </p:cNvPr>
          <p:cNvSpPr>
            <a:spLocks noGrp="1"/>
          </p:cNvSpPr>
          <p:nvPr>
            <p:ph type="title"/>
          </p:nvPr>
        </p:nvSpPr>
        <p:spPr/>
        <p:txBody>
          <a:bodyPr/>
          <a:lstStyle/>
          <a:p>
            <a:r>
              <a:rPr lang="en-US" dirty="0"/>
              <a:t>Plotting the prediction vs actual graph</a:t>
            </a:r>
          </a:p>
        </p:txBody>
      </p:sp>
      <p:pic>
        <p:nvPicPr>
          <p:cNvPr id="4" name="Content Placeholder 3">
            <a:extLst>
              <a:ext uri="{FF2B5EF4-FFF2-40B4-BE49-F238E27FC236}">
                <a16:creationId xmlns:a16="http://schemas.microsoft.com/office/drawing/2014/main" id="{8AAA7D7F-BD2F-5A6D-897C-B30E2A586AB9}"/>
              </a:ext>
            </a:extLst>
          </p:cNvPr>
          <p:cNvPicPr>
            <a:picLocks noGrp="1" noChangeAspect="1"/>
          </p:cNvPicPr>
          <p:nvPr>
            <p:ph idx="1"/>
          </p:nvPr>
        </p:nvPicPr>
        <p:blipFill>
          <a:blip r:embed="rId3"/>
          <a:stretch>
            <a:fillRect/>
          </a:stretch>
        </p:blipFill>
        <p:spPr>
          <a:xfrm>
            <a:off x="2772651" y="1828800"/>
            <a:ext cx="6318450" cy="4343400"/>
          </a:xfrm>
          <a:prstGeom prst="rect">
            <a:avLst/>
          </a:prstGeom>
        </p:spPr>
      </p:pic>
    </p:spTree>
    <p:extLst>
      <p:ext uri="{BB962C8B-B14F-4D97-AF65-F5344CB8AC3E}">
        <p14:creationId xmlns:p14="http://schemas.microsoft.com/office/powerpoint/2010/main" val="202542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A8FD5-A713-23C0-C288-48E9D68FFC2E}"/>
              </a:ext>
            </a:extLst>
          </p:cNvPr>
          <p:cNvSpPr>
            <a:spLocks noGrp="1"/>
          </p:cNvSpPr>
          <p:nvPr>
            <p:ph type="title"/>
          </p:nvPr>
        </p:nvSpPr>
        <p:spPr/>
        <p:txBody>
          <a:bodyPr/>
          <a:lstStyle/>
          <a:p>
            <a:r>
              <a:rPr lang="en-US" dirty="0"/>
              <a:t>Residual Histogram</a:t>
            </a:r>
          </a:p>
        </p:txBody>
      </p:sp>
      <p:pic>
        <p:nvPicPr>
          <p:cNvPr id="4" name="Content Placeholder 3">
            <a:extLst>
              <a:ext uri="{FF2B5EF4-FFF2-40B4-BE49-F238E27FC236}">
                <a16:creationId xmlns:a16="http://schemas.microsoft.com/office/drawing/2014/main" id="{83BA32FE-A458-0E2B-DA3F-F863096FDDB1}"/>
              </a:ext>
            </a:extLst>
          </p:cNvPr>
          <p:cNvPicPr>
            <a:picLocks noGrp="1" noChangeAspect="1"/>
          </p:cNvPicPr>
          <p:nvPr>
            <p:ph idx="1"/>
          </p:nvPr>
        </p:nvPicPr>
        <p:blipFill>
          <a:blip r:embed="rId3"/>
          <a:stretch>
            <a:fillRect/>
          </a:stretch>
        </p:blipFill>
        <p:spPr>
          <a:xfrm>
            <a:off x="1650023" y="1867356"/>
            <a:ext cx="8891953" cy="4735510"/>
          </a:xfrm>
          <a:prstGeom prst="rect">
            <a:avLst/>
          </a:prstGeom>
        </p:spPr>
      </p:pic>
    </p:spTree>
    <p:extLst>
      <p:ext uri="{BB962C8B-B14F-4D97-AF65-F5344CB8AC3E}">
        <p14:creationId xmlns:p14="http://schemas.microsoft.com/office/powerpoint/2010/main" val="393077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168E-2AB4-1FF0-8EC3-D382D4AF797F}"/>
              </a:ext>
            </a:extLst>
          </p:cNvPr>
          <p:cNvSpPr>
            <a:spLocks noGrp="1"/>
          </p:cNvSpPr>
          <p:nvPr>
            <p:ph type="title"/>
          </p:nvPr>
        </p:nvSpPr>
        <p:spPr>
          <a:xfrm>
            <a:off x="350875" y="3317358"/>
            <a:ext cx="9686260" cy="1154630"/>
          </a:xfrm>
        </p:spPr>
        <p:txBody>
          <a:bodyPr>
            <a:noAutofit/>
          </a:bodyPr>
          <a:lstStyle/>
          <a:p>
            <a:r>
              <a:rPr lang="en-US" b="1" dirty="0">
                <a:solidFill>
                  <a:schemeClr val="tx2"/>
                </a:solidFill>
              </a:rPr>
              <a:t>Part 2:</a:t>
            </a:r>
            <a:br>
              <a:rPr lang="en-US" b="1" dirty="0">
                <a:solidFill>
                  <a:schemeClr val="tx2"/>
                </a:solidFill>
              </a:rPr>
            </a:br>
            <a:r>
              <a:rPr lang="en-US" b="1" dirty="0">
                <a:solidFill>
                  <a:schemeClr val="tx2"/>
                </a:solidFill>
              </a:rPr>
              <a:t>Gold Price Prediction For Sentimental Analytics</a:t>
            </a:r>
          </a:p>
        </p:txBody>
      </p:sp>
    </p:spTree>
    <p:extLst>
      <p:ext uri="{BB962C8B-B14F-4D97-AF65-F5344CB8AC3E}">
        <p14:creationId xmlns:p14="http://schemas.microsoft.com/office/powerpoint/2010/main" val="370498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Original Dataset</a:t>
            </a:r>
          </a:p>
        </p:txBody>
      </p:sp>
      <p:pic>
        <p:nvPicPr>
          <p:cNvPr id="5" name="Content Placeholder 4">
            <a:extLst>
              <a:ext uri="{FF2B5EF4-FFF2-40B4-BE49-F238E27FC236}">
                <a16:creationId xmlns:a16="http://schemas.microsoft.com/office/drawing/2014/main" id="{665C22E3-B5F6-2C6A-4EC0-D50466F30DAA}"/>
              </a:ext>
            </a:extLst>
          </p:cNvPr>
          <p:cNvPicPr>
            <a:picLocks noGrp="1" noChangeAspect="1"/>
          </p:cNvPicPr>
          <p:nvPr>
            <p:ph idx="1"/>
          </p:nvPr>
        </p:nvPicPr>
        <p:blipFill>
          <a:blip r:embed="rId3"/>
          <a:stretch>
            <a:fillRect/>
          </a:stretch>
        </p:blipFill>
        <p:spPr>
          <a:xfrm>
            <a:off x="729337" y="2104101"/>
            <a:ext cx="10733325" cy="3814099"/>
          </a:xfrm>
        </p:spPr>
      </p:pic>
      <p:sp>
        <p:nvSpPr>
          <p:cNvPr id="10" name="Oval 9">
            <a:extLst>
              <a:ext uri="{FF2B5EF4-FFF2-40B4-BE49-F238E27FC236}">
                <a16:creationId xmlns:a16="http://schemas.microsoft.com/office/drawing/2014/main" id="{2157D8CD-E369-8490-438B-2F58857084B4}"/>
              </a:ext>
            </a:extLst>
          </p:cNvPr>
          <p:cNvSpPr/>
          <p:nvPr/>
        </p:nvSpPr>
        <p:spPr>
          <a:xfrm>
            <a:off x="977900" y="2311400"/>
            <a:ext cx="558800" cy="393700"/>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305604-F557-EFB8-F234-C60D38367BAF}"/>
              </a:ext>
            </a:extLst>
          </p:cNvPr>
          <p:cNvSpPr/>
          <p:nvPr/>
        </p:nvSpPr>
        <p:spPr>
          <a:xfrm>
            <a:off x="4940300" y="2311400"/>
            <a:ext cx="558800" cy="393700"/>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14F1736-8EB9-2C58-E10D-61CD83EFC61C}"/>
              </a:ext>
            </a:extLst>
          </p:cNvPr>
          <p:cNvSpPr/>
          <p:nvPr/>
        </p:nvSpPr>
        <p:spPr>
          <a:xfrm>
            <a:off x="10617200" y="2204236"/>
            <a:ext cx="845462" cy="595666"/>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3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a:xfrm>
            <a:off x="1295400" y="255134"/>
            <a:ext cx="9601200" cy="1036850"/>
          </a:xfrm>
        </p:spPr>
        <p:txBody>
          <a:bodyPr anchor="b">
            <a:normAutofit/>
          </a:bodyPr>
          <a:lstStyle/>
          <a:p>
            <a:r>
              <a:rPr lang="en-US" sz="3600" dirty="0"/>
              <a:t>Cleaning Data</a:t>
            </a:r>
          </a:p>
        </p:txBody>
      </p:sp>
      <p:pic>
        <p:nvPicPr>
          <p:cNvPr id="20" name="Content Placeholder 19" descr="A screenshot of a text box&#10;&#10;Description automatically generated">
            <a:extLst>
              <a:ext uri="{FF2B5EF4-FFF2-40B4-BE49-F238E27FC236}">
                <a16:creationId xmlns:a16="http://schemas.microsoft.com/office/drawing/2014/main" id="{0C745F6C-F24F-883D-09AB-822480AB4879}"/>
              </a:ext>
            </a:extLst>
          </p:cNvPr>
          <p:cNvPicPr>
            <a:picLocks noGrp="1" noChangeAspect="1"/>
          </p:cNvPicPr>
          <p:nvPr>
            <p:ph idx="1"/>
          </p:nvPr>
        </p:nvPicPr>
        <p:blipFill>
          <a:blip r:embed="rId3"/>
          <a:stretch>
            <a:fillRect/>
          </a:stretch>
        </p:blipFill>
        <p:spPr>
          <a:xfrm>
            <a:off x="4525371" y="2577808"/>
            <a:ext cx="7026364" cy="2476792"/>
          </a:xfrm>
          <a:noFill/>
        </p:spPr>
      </p:pic>
      <p:sp>
        <p:nvSpPr>
          <p:cNvPr id="18" name="Text Placeholder 3">
            <a:extLst>
              <a:ext uri="{FF2B5EF4-FFF2-40B4-BE49-F238E27FC236}">
                <a16:creationId xmlns:a16="http://schemas.microsoft.com/office/drawing/2014/main" id="{383752F2-B1FB-700D-389B-40AAE6EC2A15}"/>
              </a:ext>
            </a:extLst>
          </p:cNvPr>
          <p:cNvSpPr>
            <a:spLocks noGrp="1"/>
          </p:cNvSpPr>
          <p:nvPr>
            <p:ph type="body" sz="half" idx="2"/>
          </p:nvPr>
        </p:nvSpPr>
        <p:spPr>
          <a:xfrm>
            <a:off x="254000" y="1828800"/>
            <a:ext cx="4058920" cy="4889500"/>
          </a:xfrm>
        </p:spPr>
        <p:txBody>
          <a:bodyPr anchor="ctr">
            <a:normAutofit fontScale="92500"/>
          </a:bodyPr>
          <a:lstStyle/>
          <a:p>
            <a:pPr marL="342900" indent="-342900">
              <a:buFontTx/>
              <a:buChar char="-"/>
            </a:pPr>
            <a:r>
              <a:rPr lang="en-US" sz="2400" dirty="0"/>
              <a:t>Select necessary attributes</a:t>
            </a:r>
          </a:p>
          <a:p>
            <a:endParaRPr lang="en-US" sz="2400" dirty="0"/>
          </a:p>
          <a:p>
            <a:r>
              <a:rPr lang="en-US" sz="2400" dirty="0"/>
              <a:t> -  Delete missing value </a:t>
            </a:r>
          </a:p>
          <a:p>
            <a:endParaRPr lang="en-US" sz="2400" dirty="0"/>
          </a:p>
          <a:p>
            <a:r>
              <a:rPr lang="en-US" sz="2400" dirty="0"/>
              <a:t> -  Convert 'Dates' column into identical format of first dataset</a:t>
            </a:r>
          </a:p>
          <a:p>
            <a:endParaRPr lang="en-US" sz="2400" dirty="0"/>
          </a:p>
          <a:p>
            <a:r>
              <a:rPr lang="en-US" sz="2400" dirty="0"/>
              <a:t> -  Filter the scope of dates between 2008 and 2018</a:t>
            </a:r>
          </a:p>
          <a:p>
            <a:endParaRPr lang="en-US" sz="2400" dirty="0"/>
          </a:p>
          <a:p>
            <a:r>
              <a:rPr lang="en-US" sz="2400" dirty="0"/>
              <a:t> -  Change label into numeric</a:t>
            </a:r>
          </a:p>
        </p:txBody>
      </p:sp>
    </p:spTree>
    <p:extLst>
      <p:ext uri="{BB962C8B-B14F-4D97-AF65-F5344CB8AC3E}">
        <p14:creationId xmlns:p14="http://schemas.microsoft.com/office/powerpoint/2010/main" val="280852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Data Exploration</a:t>
            </a:r>
          </a:p>
        </p:txBody>
      </p:sp>
      <p:pic>
        <p:nvPicPr>
          <p:cNvPr id="7" name="Content Placeholder 6">
            <a:extLst>
              <a:ext uri="{FF2B5EF4-FFF2-40B4-BE49-F238E27FC236}">
                <a16:creationId xmlns:a16="http://schemas.microsoft.com/office/drawing/2014/main" id="{ACEDC94C-35B0-ECEA-D793-7C4340EA2BAA}"/>
              </a:ext>
            </a:extLst>
          </p:cNvPr>
          <p:cNvPicPr>
            <a:picLocks noGrp="1" noChangeAspect="1"/>
          </p:cNvPicPr>
          <p:nvPr>
            <p:ph idx="1"/>
          </p:nvPr>
        </p:nvPicPr>
        <p:blipFill>
          <a:blip r:embed="rId3"/>
          <a:stretch>
            <a:fillRect/>
          </a:stretch>
        </p:blipFill>
        <p:spPr>
          <a:xfrm>
            <a:off x="794084" y="2209800"/>
            <a:ext cx="10603832" cy="3782547"/>
          </a:xfrm>
        </p:spPr>
      </p:pic>
    </p:spTree>
    <p:extLst>
      <p:ext uri="{BB962C8B-B14F-4D97-AF65-F5344CB8AC3E}">
        <p14:creationId xmlns:p14="http://schemas.microsoft.com/office/powerpoint/2010/main" val="236139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Data Preprocessing</a:t>
            </a:r>
          </a:p>
        </p:txBody>
      </p:sp>
      <p:pic>
        <p:nvPicPr>
          <p:cNvPr id="6" name="Picture 5">
            <a:extLst>
              <a:ext uri="{FF2B5EF4-FFF2-40B4-BE49-F238E27FC236}">
                <a16:creationId xmlns:a16="http://schemas.microsoft.com/office/drawing/2014/main" id="{FD02DF0E-B89B-32B1-3100-15B1D9B8B8E0}"/>
              </a:ext>
            </a:extLst>
          </p:cNvPr>
          <p:cNvPicPr>
            <a:picLocks noChangeAspect="1"/>
          </p:cNvPicPr>
          <p:nvPr/>
        </p:nvPicPr>
        <p:blipFill>
          <a:blip r:embed="rId3"/>
          <a:stretch>
            <a:fillRect/>
          </a:stretch>
        </p:blipFill>
        <p:spPr>
          <a:xfrm>
            <a:off x="353756" y="4384248"/>
            <a:ext cx="3696216" cy="2038635"/>
          </a:xfrm>
          <a:prstGeom prst="rect">
            <a:avLst/>
          </a:prstGeom>
        </p:spPr>
      </p:pic>
      <p:pic>
        <p:nvPicPr>
          <p:cNvPr id="9" name="Picture 8">
            <a:extLst>
              <a:ext uri="{FF2B5EF4-FFF2-40B4-BE49-F238E27FC236}">
                <a16:creationId xmlns:a16="http://schemas.microsoft.com/office/drawing/2014/main" id="{F12FEE8C-C86B-FF4D-48F3-375D6F58FCC7}"/>
              </a:ext>
            </a:extLst>
          </p:cNvPr>
          <p:cNvPicPr>
            <a:picLocks noChangeAspect="1"/>
          </p:cNvPicPr>
          <p:nvPr/>
        </p:nvPicPr>
        <p:blipFill>
          <a:blip r:embed="rId4"/>
          <a:stretch>
            <a:fillRect/>
          </a:stretch>
        </p:blipFill>
        <p:spPr>
          <a:xfrm>
            <a:off x="8142029" y="4384248"/>
            <a:ext cx="3705742" cy="2029108"/>
          </a:xfrm>
          <a:prstGeom prst="rect">
            <a:avLst/>
          </a:prstGeom>
        </p:spPr>
      </p:pic>
      <p:pic>
        <p:nvPicPr>
          <p:cNvPr id="11" name="Picture 10">
            <a:extLst>
              <a:ext uri="{FF2B5EF4-FFF2-40B4-BE49-F238E27FC236}">
                <a16:creationId xmlns:a16="http://schemas.microsoft.com/office/drawing/2014/main" id="{78DEF777-B46B-6F52-021D-3E150AC18797}"/>
              </a:ext>
            </a:extLst>
          </p:cNvPr>
          <p:cNvPicPr>
            <a:picLocks noChangeAspect="1"/>
          </p:cNvPicPr>
          <p:nvPr/>
        </p:nvPicPr>
        <p:blipFill>
          <a:blip r:embed="rId5"/>
          <a:stretch>
            <a:fillRect/>
          </a:stretch>
        </p:blipFill>
        <p:spPr>
          <a:xfrm>
            <a:off x="4286508" y="4387565"/>
            <a:ext cx="3667637" cy="2029108"/>
          </a:xfrm>
          <a:prstGeom prst="rect">
            <a:avLst/>
          </a:prstGeom>
        </p:spPr>
      </p:pic>
      <p:sp>
        <p:nvSpPr>
          <p:cNvPr id="12" name="Rectangle 11">
            <a:extLst>
              <a:ext uri="{FF2B5EF4-FFF2-40B4-BE49-F238E27FC236}">
                <a16:creationId xmlns:a16="http://schemas.microsoft.com/office/drawing/2014/main" id="{A4154092-59CD-4922-2991-6494979D6270}"/>
              </a:ext>
            </a:extLst>
          </p:cNvPr>
          <p:cNvSpPr/>
          <p:nvPr/>
        </p:nvSpPr>
        <p:spPr>
          <a:xfrm>
            <a:off x="353757" y="1631453"/>
            <a:ext cx="11513576" cy="17975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0A66300E-E44F-88BD-109D-CE6CE0956F69}"/>
              </a:ext>
            </a:extLst>
          </p:cNvPr>
          <p:cNvSpPr/>
          <p:nvPr/>
        </p:nvSpPr>
        <p:spPr>
          <a:xfrm>
            <a:off x="2006600" y="3530600"/>
            <a:ext cx="647700" cy="711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00676BC-530B-5D10-9E1A-166437707D3F}"/>
              </a:ext>
            </a:extLst>
          </p:cNvPr>
          <p:cNvSpPr/>
          <p:nvPr/>
        </p:nvSpPr>
        <p:spPr>
          <a:xfrm>
            <a:off x="5727700" y="3530600"/>
            <a:ext cx="647700" cy="711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AC58D6B0-787E-5964-C8DC-7B913BE5A06B}"/>
              </a:ext>
            </a:extLst>
          </p:cNvPr>
          <p:cNvSpPr/>
          <p:nvPr/>
        </p:nvSpPr>
        <p:spPr>
          <a:xfrm>
            <a:off x="9537700" y="3530600"/>
            <a:ext cx="647700" cy="711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00EB67-E7F2-EE07-21BF-114255756BFE}"/>
              </a:ext>
            </a:extLst>
          </p:cNvPr>
          <p:cNvSpPr/>
          <p:nvPr/>
        </p:nvSpPr>
        <p:spPr>
          <a:xfrm>
            <a:off x="373319" y="1606623"/>
            <a:ext cx="11494014" cy="1841355"/>
          </a:xfrm>
          <a:prstGeom prst="rect">
            <a:avLst/>
          </a:prstGeom>
          <a:solidFill>
            <a:schemeClr val="bg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Preprocessing</a:t>
            </a:r>
          </a:p>
        </p:txBody>
      </p:sp>
      <p:sp>
        <p:nvSpPr>
          <p:cNvPr id="17" name="Oval 16">
            <a:extLst>
              <a:ext uri="{FF2B5EF4-FFF2-40B4-BE49-F238E27FC236}">
                <a16:creationId xmlns:a16="http://schemas.microsoft.com/office/drawing/2014/main" id="{9C1065A0-999E-188D-1150-E535FD7F2735}"/>
              </a:ext>
            </a:extLst>
          </p:cNvPr>
          <p:cNvSpPr/>
          <p:nvPr/>
        </p:nvSpPr>
        <p:spPr>
          <a:xfrm>
            <a:off x="477454" y="1776626"/>
            <a:ext cx="1658936" cy="8509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Tokenization</a:t>
            </a:r>
          </a:p>
        </p:txBody>
      </p:sp>
      <p:sp>
        <p:nvSpPr>
          <p:cNvPr id="18" name="Oval 17">
            <a:extLst>
              <a:ext uri="{FF2B5EF4-FFF2-40B4-BE49-F238E27FC236}">
                <a16:creationId xmlns:a16="http://schemas.microsoft.com/office/drawing/2014/main" id="{7DE509D5-3E12-0802-014E-E5C6A04D1702}"/>
              </a:ext>
            </a:extLst>
          </p:cNvPr>
          <p:cNvSpPr/>
          <p:nvPr/>
        </p:nvSpPr>
        <p:spPr>
          <a:xfrm>
            <a:off x="1773204" y="2508819"/>
            <a:ext cx="1991387" cy="8509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Lowercase</a:t>
            </a:r>
          </a:p>
          <a:p>
            <a:pPr algn="ctr"/>
            <a:r>
              <a:rPr lang="en-US" dirty="0"/>
              <a:t>Conversion</a:t>
            </a:r>
          </a:p>
        </p:txBody>
      </p:sp>
      <p:sp>
        <p:nvSpPr>
          <p:cNvPr id="19" name="Oval 18">
            <a:extLst>
              <a:ext uri="{FF2B5EF4-FFF2-40B4-BE49-F238E27FC236}">
                <a16:creationId xmlns:a16="http://schemas.microsoft.com/office/drawing/2014/main" id="{C2CE5C05-A3CE-7FDD-FBC8-5F006CD5C9BE}"/>
              </a:ext>
            </a:extLst>
          </p:cNvPr>
          <p:cNvSpPr/>
          <p:nvPr/>
        </p:nvSpPr>
        <p:spPr>
          <a:xfrm>
            <a:off x="8427411" y="2508819"/>
            <a:ext cx="1751271" cy="8509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Stemming</a:t>
            </a:r>
          </a:p>
        </p:txBody>
      </p:sp>
      <p:sp>
        <p:nvSpPr>
          <p:cNvPr id="20" name="Oval 19">
            <a:extLst>
              <a:ext uri="{FF2B5EF4-FFF2-40B4-BE49-F238E27FC236}">
                <a16:creationId xmlns:a16="http://schemas.microsoft.com/office/drawing/2014/main" id="{33AA80CA-36DD-A832-9AC7-304C18512B27}"/>
              </a:ext>
            </a:extLst>
          </p:cNvPr>
          <p:cNvSpPr/>
          <p:nvPr/>
        </p:nvSpPr>
        <p:spPr>
          <a:xfrm>
            <a:off x="3174336" y="1676400"/>
            <a:ext cx="1751271" cy="8509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Remove Specific words</a:t>
            </a:r>
          </a:p>
        </p:txBody>
      </p:sp>
      <p:sp>
        <p:nvSpPr>
          <p:cNvPr id="21" name="Oval 20">
            <a:extLst>
              <a:ext uri="{FF2B5EF4-FFF2-40B4-BE49-F238E27FC236}">
                <a16:creationId xmlns:a16="http://schemas.microsoft.com/office/drawing/2014/main" id="{9EB14666-6F60-0AC3-BFF0-7E415873A97D}"/>
              </a:ext>
            </a:extLst>
          </p:cNvPr>
          <p:cNvSpPr/>
          <p:nvPr/>
        </p:nvSpPr>
        <p:spPr>
          <a:xfrm>
            <a:off x="7266395" y="1657919"/>
            <a:ext cx="1751271" cy="8509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Remove Duplicate</a:t>
            </a:r>
          </a:p>
        </p:txBody>
      </p:sp>
      <p:sp>
        <p:nvSpPr>
          <p:cNvPr id="22" name="Oval 21">
            <a:extLst>
              <a:ext uri="{FF2B5EF4-FFF2-40B4-BE49-F238E27FC236}">
                <a16:creationId xmlns:a16="http://schemas.microsoft.com/office/drawing/2014/main" id="{B4A128C3-3AF8-71A9-E492-BAE1F36F7D1A}"/>
              </a:ext>
            </a:extLst>
          </p:cNvPr>
          <p:cNvSpPr/>
          <p:nvPr/>
        </p:nvSpPr>
        <p:spPr>
          <a:xfrm>
            <a:off x="9861550" y="1631832"/>
            <a:ext cx="1751271" cy="8509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words length</a:t>
            </a:r>
          </a:p>
        </p:txBody>
      </p:sp>
    </p:spTree>
    <p:extLst>
      <p:ext uri="{BB962C8B-B14F-4D97-AF65-F5344CB8AC3E}">
        <p14:creationId xmlns:p14="http://schemas.microsoft.com/office/powerpoint/2010/main" val="17680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Text Analytics</a:t>
            </a:r>
          </a:p>
        </p:txBody>
      </p:sp>
      <p:grpSp>
        <p:nvGrpSpPr>
          <p:cNvPr id="5" name="Google Shape;1780;p44">
            <a:extLst>
              <a:ext uri="{FF2B5EF4-FFF2-40B4-BE49-F238E27FC236}">
                <a16:creationId xmlns:a16="http://schemas.microsoft.com/office/drawing/2014/main" id="{2670AB2E-1649-D5C7-75D3-3407ABD60E23}"/>
              </a:ext>
            </a:extLst>
          </p:cNvPr>
          <p:cNvGrpSpPr/>
          <p:nvPr/>
        </p:nvGrpSpPr>
        <p:grpSpPr>
          <a:xfrm>
            <a:off x="1059786" y="2924268"/>
            <a:ext cx="1099213" cy="1036850"/>
            <a:chOff x="1800720" y="1908000"/>
            <a:chExt cx="415080" cy="374400"/>
          </a:xfrm>
        </p:grpSpPr>
        <p:sp>
          <p:nvSpPr>
            <p:cNvPr id="6" name="Google Shape;1781;p44">
              <a:extLst>
                <a:ext uri="{FF2B5EF4-FFF2-40B4-BE49-F238E27FC236}">
                  <a16:creationId xmlns:a16="http://schemas.microsoft.com/office/drawing/2014/main" id="{C0DAE6E4-1AFE-AE80-F349-79B02DDBC25B}"/>
                </a:ext>
              </a:extLst>
            </p:cNvPr>
            <p:cNvSpPr/>
            <p:nvPr/>
          </p:nvSpPr>
          <p:spPr>
            <a:xfrm>
              <a:off x="1961280" y="2189880"/>
              <a:ext cx="93960" cy="65520"/>
            </a:xfrm>
            <a:custGeom>
              <a:avLst/>
              <a:gdLst/>
              <a:ahLst/>
              <a:cxnLst/>
              <a:rect l="l" t="t" r="r" b="b"/>
              <a:pathLst>
                <a:path w="261" h="182" extrusionOk="0">
                  <a:moveTo>
                    <a:pt x="0" y="0"/>
                  </a:moveTo>
                  <a:lnTo>
                    <a:pt x="261" y="0"/>
                  </a:lnTo>
                  <a:lnTo>
                    <a:pt x="261" y="182"/>
                  </a:lnTo>
                  <a:lnTo>
                    <a:pt x="0" y="182"/>
                  </a:lnTo>
                  <a:lnTo>
                    <a:pt x="0" y="0"/>
                  </a:lnTo>
                  <a:close/>
                </a:path>
              </a:pathLst>
            </a:custGeom>
            <a:solidFill>
              <a:srgbClr val="008F95"/>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 name="Google Shape;1782;p44">
              <a:extLst>
                <a:ext uri="{FF2B5EF4-FFF2-40B4-BE49-F238E27FC236}">
                  <a16:creationId xmlns:a16="http://schemas.microsoft.com/office/drawing/2014/main" id="{D326D7D4-0E70-8ABF-3C5F-C7E5695D93E9}"/>
                </a:ext>
              </a:extLst>
            </p:cNvPr>
            <p:cNvSpPr/>
            <p:nvPr/>
          </p:nvSpPr>
          <p:spPr>
            <a:xfrm>
              <a:off x="1995120" y="2189880"/>
              <a:ext cx="26640" cy="32760"/>
            </a:xfrm>
            <a:custGeom>
              <a:avLst/>
              <a:gdLst/>
              <a:ahLst/>
              <a:cxnLst/>
              <a:rect l="l" t="t" r="r" b="b"/>
              <a:pathLst>
                <a:path w="74" h="91" extrusionOk="0">
                  <a:moveTo>
                    <a:pt x="74" y="0"/>
                  </a:moveTo>
                  <a:lnTo>
                    <a:pt x="74" y="77"/>
                  </a:lnTo>
                  <a:cubicBezTo>
                    <a:pt x="74" y="85"/>
                    <a:pt x="68" y="91"/>
                    <a:pt x="61" y="91"/>
                  </a:cubicBezTo>
                  <a:lnTo>
                    <a:pt x="13" y="91"/>
                  </a:lnTo>
                  <a:cubicBezTo>
                    <a:pt x="6" y="91"/>
                    <a:pt x="0" y="85"/>
                    <a:pt x="0" y="77"/>
                  </a:cubicBezTo>
                  <a:lnTo>
                    <a:pt x="0" y="0"/>
                  </a:lnTo>
                  <a:lnTo>
                    <a:pt x="74" y="0"/>
                  </a:lnTo>
                  <a:close/>
                </a:path>
              </a:pathLst>
            </a:custGeom>
            <a:solidFill>
              <a:srgbClr val="008F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 name="Google Shape;1783;p44">
              <a:extLst>
                <a:ext uri="{FF2B5EF4-FFF2-40B4-BE49-F238E27FC236}">
                  <a16:creationId xmlns:a16="http://schemas.microsoft.com/office/drawing/2014/main" id="{025E751B-CB6F-11F5-5297-2363F2346358}"/>
                </a:ext>
              </a:extLst>
            </p:cNvPr>
            <p:cNvSpPr/>
            <p:nvPr/>
          </p:nvSpPr>
          <p:spPr>
            <a:xfrm>
              <a:off x="1806840" y="1914120"/>
              <a:ext cx="402840" cy="281520"/>
            </a:xfrm>
            <a:custGeom>
              <a:avLst/>
              <a:gdLst/>
              <a:ahLst/>
              <a:cxnLst/>
              <a:rect l="l" t="t" r="r" b="b"/>
              <a:pathLst>
                <a:path w="1119" h="782" extrusionOk="0">
                  <a:moveTo>
                    <a:pt x="75" y="0"/>
                  </a:moveTo>
                  <a:cubicBezTo>
                    <a:pt x="34" y="0"/>
                    <a:pt x="0" y="34"/>
                    <a:pt x="0" y="75"/>
                  </a:cubicBezTo>
                  <a:lnTo>
                    <a:pt x="0" y="708"/>
                  </a:lnTo>
                  <a:cubicBezTo>
                    <a:pt x="0" y="749"/>
                    <a:pt x="34" y="782"/>
                    <a:pt x="75" y="782"/>
                  </a:cubicBezTo>
                  <a:lnTo>
                    <a:pt x="1045" y="782"/>
                  </a:lnTo>
                  <a:cubicBezTo>
                    <a:pt x="1086" y="782"/>
                    <a:pt x="1119" y="749"/>
                    <a:pt x="1119" y="708"/>
                  </a:cubicBezTo>
                  <a:lnTo>
                    <a:pt x="1119" y="75"/>
                  </a:lnTo>
                  <a:cubicBezTo>
                    <a:pt x="1119" y="34"/>
                    <a:pt x="1086" y="0"/>
                    <a:pt x="1045" y="0"/>
                  </a:cubicBezTo>
                  <a:lnTo>
                    <a:pt x="75" y="0"/>
                  </a:lnTo>
                  <a:close/>
                </a:path>
              </a:pathLst>
            </a:custGeom>
            <a:solidFill>
              <a:srgbClr val="008F9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1784;p44">
              <a:extLst>
                <a:ext uri="{FF2B5EF4-FFF2-40B4-BE49-F238E27FC236}">
                  <a16:creationId xmlns:a16="http://schemas.microsoft.com/office/drawing/2014/main" id="{4E8CF11B-AF5B-6383-8111-1A23F82CD169}"/>
                </a:ext>
              </a:extLst>
            </p:cNvPr>
            <p:cNvSpPr/>
            <p:nvPr/>
          </p:nvSpPr>
          <p:spPr>
            <a:xfrm>
              <a:off x="1833840" y="1941120"/>
              <a:ext cx="349200" cy="200880"/>
            </a:xfrm>
            <a:custGeom>
              <a:avLst/>
              <a:gdLst/>
              <a:ahLst/>
              <a:cxnLst/>
              <a:rect l="l" t="t" r="r" b="b"/>
              <a:pathLst>
                <a:path w="970" h="558" extrusionOk="0">
                  <a:moveTo>
                    <a:pt x="970" y="545"/>
                  </a:moveTo>
                  <a:lnTo>
                    <a:pt x="970" y="13"/>
                  </a:lnTo>
                  <a:cubicBezTo>
                    <a:pt x="970" y="6"/>
                    <a:pt x="964" y="0"/>
                    <a:pt x="956" y="0"/>
                  </a:cubicBezTo>
                  <a:lnTo>
                    <a:pt x="13" y="0"/>
                  </a:lnTo>
                  <a:cubicBezTo>
                    <a:pt x="6" y="0"/>
                    <a:pt x="0" y="6"/>
                    <a:pt x="0" y="13"/>
                  </a:cubicBezTo>
                  <a:lnTo>
                    <a:pt x="0" y="545"/>
                  </a:lnTo>
                  <a:cubicBezTo>
                    <a:pt x="0" y="552"/>
                    <a:pt x="6" y="558"/>
                    <a:pt x="13" y="558"/>
                  </a:cubicBezTo>
                  <a:lnTo>
                    <a:pt x="956" y="558"/>
                  </a:lnTo>
                  <a:cubicBezTo>
                    <a:pt x="964" y="558"/>
                    <a:pt x="970" y="552"/>
                    <a:pt x="970" y="545"/>
                  </a:cubicBezTo>
                  <a:close/>
                </a:path>
              </a:pathLst>
            </a:custGeom>
            <a:solidFill>
              <a:srgbClr val="DDFBF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1785;p44">
              <a:extLst>
                <a:ext uri="{FF2B5EF4-FFF2-40B4-BE49-F238E27FC236}">
                  <a16:creationId xmlns:a16="http://schemas.microsoft.com/office/drawing/2014/main" id="{7FA78422-1D8F-501E-DB90-CE6F390CE11D}"/>
                </a:ext>
              </a:extLst>
            </p:cNvPr>
            <p:cNvSpPr/>
            <p:nvPr/>
          </p:nvSpPr>
          <p:spPr>
            <a:xfrm>
              <a:off x="1806840" y="2142000"/>
              <a:ext cx="402840" cy="53640"/>
            </a:xfrm>
            <a:custGeom>
              <a:avLst/>
              <a:gdLst/>
              <a:ahLst/>
              <a:cxnLst/>
              <a:rect l="l" t="t" r="r" b="b"/>
              <a:pathLst>
                <a:path w="1119" h="149" extrusionOk="0">
                  <a:moveTo>
                    <a:pt x="0" y="0"/>
                  </a:moveTo>
                  <a:lnTo>
                    <a:pt x="0" y="75"/>
                  </a:lnTo>
                  <a:cubicBezTo>
                    <a:pt x="0" y="116"/>
                    <a:pt x="34" y="149"/>
                    <a:pt x="75" y="149"/>
                  </a:cubicBezTo>
                  <a:lnTo>
                    <a:pt x="1045" y="149"/>
                  </a:lnTo>
                  <a:cubicBezTo>
                    <a:pt x="1086" y="149"/>
                    <a:pt x="1119" y="116"/>
                    <a:pt x="1119" y="75"/>
                  </a:cubicBezTo>
                  <a:lnTo>
                    <a:pt x="1119" y="0"/>
                  </a:lnTo>
                  <a:lnTo>
                    <a:pt x="0" y="0"/>
                  </a:lnTo>
                  <a:close/>
                </a:path>
              </a:pathLst>
            </a:custGeom>
            <a:solidFill>
              <a:srgbClr val="008F95"/>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786;p44">
              <a:extLst>
                <a:ext uri="{FF2B5EF4-FFF2-40B4-BE49-F238E27FC236}">
                  <a16:creationId xmlns:a16="http://schemas.microsoft.com/office/drawing/2014/main" id="{05889E0C-7533-2232-48E7-88D7DDBE7BBD}"/>
                </a:ext>
              </a:extLst>
            </p:cNvPr>
            <p:cNvSpPr/>
            <p:nvPr/>
          </p:nvSpPr>
          <p:spPr>
            <a:xfrm>
              <a:off x="1900800" y="2249640"/>
              <a:ext cx="214920" cy="26640"/>
            </a:xfrm>
            <a:custGeom>
              <a:avLst/>
              <a:gdLst/>
              <a:ahLst/>
              <a:cxnLst/>
              <a:rect l="l" t="t" r="r" b="b"/>
              <a:pathLst>
                <a:path w="597" h="74" extrusionOk="0">
                  <a:moveTo>
                    <a:pt x="584" y="0"/>
                  </a:moveTo>
                  <a:lnTo>
                    <a:pt x="14" y="0"/>
                  </a:lnTo>
                  <a:cubicBezTo>
                    <a:pt x="6" y="0"/>
                    <a:pt x="0" y="6"/>
                    <a:pt x="0" y="13"/>
                  </a:cubicBezTo>
                  <a:lnTo>
                    <a:pt x="0" y="61"/>
                  </a:lnTo>
                  <a:cubicBezTo>
                    <a:pt x="0" y="68"/>
                    <a:pt x="6" y="74"/>
                    <a:pt x="14" y="74"/>
                  </a:cubicBezTo>
                  <a:lnTo>
                    <a:pt x="584" y="74"/>
                  </a:lnTo>
                  <a:cubicBezTo>
                    <a:pt x="591" y="74"/>
                    <a:pt x="597" y="68"/>
                    <a:pt x="597" y="61"/>
                  </a:cubicBezTo>
                  <a:lnTo>
                    <a:pt x="597" y="13"/>
                  </a:lnTo>
                  <a:cubicBezTo>
                    <a:pt x="597" y="6"/>
                    <a:pt x="591" y="0"/>
                    <a:pt x="584" y="0"/>
                  </a:cubicBezTo>
                  <a:close/>
                </a:path>
              </a:pathLst>
            </a:custGeom>
            <a:solidFill>
              <a:srgbClr val="008F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787;p44">
              <a:extLst>
                <a:ext uri="{FF2B5EF4-FFF2-40B4-BE49-F238E27FC236}">
                  <a16:creationId xmlns:a16="http://schemas.microsoft.com/office/drawing/2014/main" id="{EEFBDBAA-5D49-038B-D90B-EFB09577CE31}"/>
                </a:ext>
              </a:extLst>
            </p:cNvPr>
            <p:cNvSpPr/>
            <p:nvPr/>
          </p:nvSpPr>
          <p:spPr>
            <a:xfrm>
              <a:off x="1874160" y="1974600"/>
              <a:ext cx="120960" cy="120600"/>
            </a:xfrm>
            <a:custGeom>
              <a:avLst/>
              <a:gdLst/>
              <a:ahLst/>
              <a:cxnLst/>
              <a:rect l="l" t="t" r="r" b="b"/>
              <a:pathLst>
                <a:path w="336" h="335" extrusionOk="0">
                  <a:moveTo>
                    <a:pt x="336" y="167"/>
                  </a:moveTo>
                  <a:cubicBezTo>
                    <a:pt x="336" y="259"/>
                    <a:pt x="260" y="335"/>
                    <a:pt x="168" y="335"/>
                  </a:cubicBezTo>
                  <a:cubicBezTo>
                    <a:pt x="75" y="335"/>
                    <a:pt x="0" y="259"/>
                    <a:pt x="0" y="167"/>
                  </a:cubicBezTo>
                  <a:cubicBezTo>
                    <a:pt x="0" y="74"/>
                    <a:pt x="75" y="0"/>
                    <a:pt x="168" y="0"/>
                  </a:cubicBezTo>
                  <a:cubicBezTo>
                    <a:pt x="260" y="0"/>
                    <a:pt x="336" y="74"/>
                    <a:pt x="336" y="167"/>
                  </a:cubicBezTo>
                  <a:close/>
                </a:path>
              </a:pathLst>
            </a:custGeom>
            <a:solidFill>
              <a:srgbClr val="E9B00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788;p44">
              <a:extLst>
                <a:ext uri="{FF2B5EF4-FFF2-40B4-BE49-F238E27FC236}">
                  <a16:creationId xmlns:a16="http://schemas.microsoft.com/office/drawing/2014/main" id="{3A3D50A1-7C99-EAA8-4CED-759525BA9A10}"/>
                </a:ext>
              </a:extLst>
            </p:cNvPr>
            <p:cNvSpPr/>
            <p:nvPr/>
          </p:nvSpPr>
          <p:spPr>
            <a:xfrm>
              <a:off x="1934640" y="1974600"/>
              <a:ext cx="42480" cy="53280"/>
            </a:xfrm>
            <a:custGeom>
              <a:avLst/>
              <a:gdLst/>
              <a:ahLst/>
              <a:cxnLst/>
              <a:rect l="l" t="t" r="r" b="b"/>
              <a:pathLst>
                <a:path w="118" h="148" extrusionOk="0">
                  <a:moveTo>
                    <a:pt x="118" y="48"/>
                  </a:moveTo>
                  <a:cubicBezTo>
                    <a:pt x="88" y="19"/>
                    <a:pt x="46" y="0"/>
                    <a:pt x="0" y="0"/>
                  </a:cubicBezTo>
                  <a:lnTo>
                    <a:pt x="0" y="134"/>
                  </a:lnTo>
                  <a:cubicBezTo>
                    <a:pt x="0" y="146"/>
                    <a:pt x="14" y="152"/>
                    <a:pt x="23" y="144"/>
                  </a:cubicBezTo>
                  <a:lnTo>
                    <a:pt x="118" y="48"/>
                  </a:lnTo>
                  <a:close/>
                </a:path>
              </a:pathLst>
            </a:custGeom>
            <a:solidFill>
              <a:srgbClr val="E24E42"/>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1789;p44">
              <a:extLst>
                <a:ext uri="{FF2B5EF4-FFF2-40B4-BE49-F238E27FC236}">
                  <a16:creationId xmlns:a16="http://schemas.microsoft.com/office/drawing/2014/main" id="{5C1DAADA-99E5-D3FD-2231-6C0369E2BDA0}"/>
                </a:ext>
              </a:extLst>
            </p:cNvPr>
            <p:cNvSpPr/>
            <p:nvPr/>
          </p:nvSpPr>
          <p:spPr>
            <a:xfrm>
              <a:off x="1800720" y="1908000"/>
              <a:ext cx="415080" cy="374400"/>
            </a:xfrm>
            <a:custGeom>
              <a:avLst/>
              <a:gdLst/>
              <a:ahLst/>
              <a:cxnLst/>
              <a:rect l="l" t="t" r="r" b="b"/>
              <a:pathLst>
                <a:path w="1153" h="1040" extrusionOk="0">
                  <a:moveTo>
                    <a:pt x="1079" y="633"/>
                  </a:moveTo>
                  <a:lnTo>
                    <a:pt x="1079" y="92"/>
                  </a:lnTo>
                  <a:cubicBezTo>
                    <a:pt x="1079" y="82"/>
                    <a:pt x="1071" y="75"/>
                    <a:pt x="1062" y="75"/>
                  </a:cubicBezTo>
                  <a:lnTo>
                    <a:pt x="92" y="75"/>
                  </a:lnTo>
                  <a:cubicBezTo>
                    <a:pt x="83" y="75"/>
                    <a:pt x="75" y="82"/>
                    <a:pt x="75" y="92"/>
                  </a:cubicBezTo>
                  <a:lnTo>
                    <a:pt x="75" y="633"/>
                  </a:lnTo>
                  <a:lnTo>
                    <a:pt x="34" y="633"/>
                  </a:lnTo>
                  <a:lnTo>
                    <a:pt x="34" y="92"/>
                  </a:lnTo>
                  <a:cubicBezTo>
                    <a:pt x="34" y="60"/>
                    <a:pt x="60" y="34"/>
                    <a:pt x="92" y="34"/>
                  </a:cubicBezTo>
                  <a:lnTo>
                    <a:pt x="1062" y="34"/>
                  </a:lnTo>
                  <a:cubicBezTo>
                    <a:pt x="1094" y="34"/>
                    <a:pt x="1119" y="60"/>
                    <a:pt x="1119" y="92"/>
                  </a:cubicBezTo>
                  <a:lnTo>
                    <a:pt x="1119" y="633"/>
                  </a:lnTo>
                  <a:lnTo>
                    <a:pt x="1079" y="633"/>
                  </a:lnTo>
                  <a:moveTo>
                    <a:pt x="1045" y="633"/>
                  </a:moveTo>
                  <a:lnTo>
                    <a:pt x="109" y="633"/>
                  </a:lnTo>
                  <a:lnTo>
                    <a:pt x="109" y="109"/>
                  </a:lnTo>
                  <a:lnTo>
                    <a:pt x="1045" y="109"/>
                  </a:lnTo>
                  <a:lnTo>
                    <a:pt x="1045" y="633"/>
                  </a:lnTo>
                  <a:moveTo>
                    <a:pt x="690" y="932"/>
                  </a:moveTo>
                  <a:lnTo>
                    <a:pt x="463" y="932"/>
                  </a:lnTo>
                  <a:lnTo>
                    <a:pt x="463" y="816"/>
                  </a:lnTo>
                  <a:lnTo>
                    <a:pt x="523" y="816"/>
                  </a:lnTo>
                  <a:lnTo>
                    <a:pt x="523" y="874"/>
                  </a:lnTo>
                  <a:cubicBezTo>
                    <a:pt x="523" y="883"/>
                    <a:pt x="530" y="891"/>
                    <a:pt x="540" y="891"/>
                  </a:cubicBezTo>
                  <a:lnTo>
                    <a:pt x="614" y="891"/>
                  </a:lnTo>
                  <a:cubicBezTo>
                    <a:pt x="623" y="891"/>
                    <a:pt x="631" y="883"/>
                    <a:pt x="631" y="874"/>
                  </a:cubicBezTo>
                  <a:lnTo>
                    <a:pt x="631" y="816"/>
                  </a:lnTo>
                  <a:lnTo>
                    <a:pt x="690" y="816"/>
                  </a:lnTo>
                  <a:lnTo>
                    <a:pt x="690" y="932"/>
                  </a:lnTo>
                  <a:moveTo>
                    <a:pt x="858" y="1006"/>
                  </a:moveTo>
                  <a:lnTo>
                    <a:pt x="295" y="1006"/>
                  </a:lnTo>
                  <a:lnTo>
                    <a:pt x="295" y="965"/>
                  </a:lnTo>
                  <a:lnTo>
                    <a:pt x="858" y="965"/>
                  </a:lnTo>
                  <a:lnTo>
                    <a:pt x="858" y="1006"/>
                  </a:lnTo>
                  <a:moveTo>
                    <a:pt x="556" y="816"/>
                  </a:moveTo>
                  <a:lnTo>
                    <a:pt x="597" y="816"/>
                  </a:lnTo>
                  <a:lnTo>
                    <a:pt x="597" y="857"/>
                  </a:lnTo>
                  <a:lnTo>
                    <a:pt x="556" y="857"/>
                  </a:lnTo>
                  <a:lnTo>
                    <a:pt x="556" y="816"/>
                  </a:lnTo>
                  <a:moveTo>
                    <a:pt x="1153" y="650"/>
                  </a:moveTo>
                  <a:lnTo>
                    <a:pt x="1153" y="650"/>
                  </a:lnTo>
                  <a:lnTo>
                    <a:pt x="1153" y="92"/>
                  </a:lnTo>
                  <a:cubicBezTo>
                    <a:pt x="1153" y="41"/>
                    <a:pt x="1112" y="0"/>
                    <a:pt x="1062" y="0"/>
                  </a:cubicBezTo>
                  <a:lnTo>
                    <a:pt x="92" y="0"/>
                  </a:lnTo>
                  <a:cubicBezTo>
                    <a:pt x="42" y="0"/>
                    <a:pt x="0" y="41"/>
                    <a:pt x="0" y="92"/>
                  </a:cubicBezTo>
                  <a:lnTo>
                    <a:pt x="0" y="650"/>
                  </a:lnTo>
                  <a:lnTo>
                    <a:pt x="0" y="650"/>
                  </a:lnTo>
                  <a:lnTo>
                    <a:pt x="0" y="650"/>
                  </a:lnTo>
                  <a:lnTo>
                    <a:pt x="0" y="725"/>
                  </a:lnTo>
                  <a:cubicBezTo>
                    <a:pt x="0" y="775"/>
                    <a:pt x="42" y="816"/>
                    <a:pt x="92" y="816"/>
                  </a:cubicBezTo>
                  <a:lnTo>
                    <a:pt x="151" y="816"/>
                  </a:lnTo>
                  <a:cubicBezTo>
                    <a:pt x="161" y="816"/>
                    <a:pt x="168" y="809"/>
                    <a:pt x="168" y="799"/>
                  </a:cubicBezTo>
                  <a:cubicBezTo>
                    <a:pt x="168" y="790"/>
                    <a:pt x="161" y="782"/>
                    <a:pt x="151" y="782"/>
                  </a:cubicBezTo>
                  <a:lnTo>
                    <a:pt x="92" y="782"/>
                  </a:lnTo>
                  <a:cubicBezTo>
                    <a:pt x="60" y="782"/>
                    <a:pt x="34" y="757"/>
                    <a:pt x="34" y="725"/>
                  </a:cubicBezTo>
                  <a:lnTo>
                    <a:pt x="34" y="667"/>
                  </a:lnTo>
                  <a:lnTo>
                    <a:pt x="1119" y="667"/>
                  </a:lnTo>
                  <a:lnTo>
                    <a:pt x="1119" y="725"/>
                  </a:lnTo>
                  <a:cubicBezTo>
                    <a:pt x="1119" y="757"/>
                    <a:pt x="1094" y="782"/>
                    <a:pt x="1062" y="782"/>
                  </a:cubicBezTo>
                  <a:lnTo>
                    <a:pt x="707" y="782"/>
                  </a:lnTo>
                  <a:lnTo>
                    <a:pt x="707" y="782"/>
                  </a:lnTo>
                  <a:lnTo>
                    <a:pt x="707" y="782"/>
                  </a:lnTo>
                  <a:lnTo>
                    <a:pt x="446" y="782"/>
                  </a:lnTo>
                  <a:lnTo>
                    <a:pt x="446" y="782"/>
                  </a:lnTo>
                  <a:lnTo>
                    <a:pt x="446" y="782"/>
                  </a:lnTo>
                  <a:lnTo>
                    <a:pt x="219" y="782"/>
                  </a:lnTo>
                  <a:cubicBezTo>
                    <a:pt x="210" y="782"/>
                    <a:pt x="202" y="790"/>
                    <a:pt x="202" y="799"/>
                  </a:cubicBezTo>
                  <a:cubicBezTo>
                    <a:pt x="202" y="809"/>
                    <a:pt x="210" y="816"/>
                    <a:pt x="219" y="816"/>
                  </a:cubicBezTo>
                  <a:lnTo>
                    <a:pt x="429" y="816"/>
                  </a:lnTo>
                  <a:lnTo>
                    <a:pt x="429" y="932"/>
                  </a:lnTo>
                  <a:lnTo>
                    <a:pt x="278" y="932"/>
                  </a:lnTo>
                  <a:cubicBezTo>
                    <a:pt x="269" y="932"/>
                    <a:pt x="262" y="939"/>
                    <a:pt x="262" y="949"/>
                  </a:cubicBezTo>
                  <a:lnTo>
                    <a:pt x="262" y="1023"/>
                  </a:lnTo>
                  <a:cubicBezTo>
                    <a:pt x="262" y="1032"/>
                    <a:pt x="269" y="1040"/>
                    <a:pt x="278" y="1040"/>
                  </a:cubicBezTo>
                  <a:lnTo>
                    <a:pt x="875" y="1040"/>
                  </a:lnTo>
                  <a:cubicBezTo>
                    <a:pt x="885" y="1040"/>
                    <a:pt x="892" y="1032"/>
                    <a:pt x="892" y="1023"/>
                  </a:cubicBezTo>
                  <a:lnTo>
                    <a:pt x="892" y="949"/>
                  </a:lnTo>
                  <a:cubicBezTo>
                    <a:pt x="892" y="939"/>
                    <a:pt x="885" y="932"/>
                    <a:pt x="875" y="932"/>
                  </a:cubicBezTo>
                  <a:lnTo>
                    <a:pt x="724" y="932"/>
                  </a:lnTo>
                  <a:lnTo>
                    <a:pt x="724" y="816"/>
                  </a:lnTo>
                  <a:lnTo>
                    <a:pt x="1062" y="816"/>
                  </a:lnTo>
                  <a:cubicBezTo>
                    <a:pt x="1112" y="816"/>
                    <a:pt x="1153" y="775"/>
                    <a:pt x="1153" y="725"/>
                  </a:cubicBezTo>
                  <a:lnTo>
                    <a:pt x="1153" y="650"/>
                  </a:lnTo>
                  <a:close/>
                </a:path>
              </a:pathLst>
            </a:custGeom>
            <a:solidFill>
              <a:srgbClr val="3C2C3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790;p44">
              <a:extLst>
                <a:ext uri="{FF2B5EF4-FFF2-40B4-BE49-F238E27FC236}">
                  <a16:creationId xmlns:a16="http://schemas.microsoft.com/office/drawing/2014/main" id="{75F813D1-C9BC-D38C-D174-5E49481F3407}"/>
                </a:ext>
              </a:extLst>
            </p:cNvPr>
            <p:cNvSpPr/>
            <p:nvPr/>
          </p:nvSpPr>
          <p:spPr>
            <a:xfrm>
              <a:off x="1989000" y="2162880"/>
              <a:ext cx="38880" cy="12240"/>
            </a:xfrm>
            <a:custGeom>
              <a:avLst/>
              <a:gdLst/>
              <a:ahLst/>
              <a:cxnLst/>
              <a:rect l="l" t="t" r="r" b="b"/>
              <a:pathLst>
                <a:path w="108" h="34" extrusionOk="0">
                  <a:moveTo>
                    <a:pt x="91" y="34"/>
                  </a:moveTo>
                  <a:cubicBezTo>
                    <a:pt x="100" y="34"/>
                    <a:pt x="108" y="26"/>
                    <a:pt x="108" y="17"/>
                  </a:cubicBezTo>
                  <a:cubicBezTo>
                    <a:pt x="108" y="7"/>
                    <a:pt x="100" y="0"/>
                    <a:pt x="91" y="0"/>
                  </a:cubicBezTo>
                  <a:lnTo>
                    <a:pt x="17" y="0"/>
                  </a:lnTo>
                  <a:cubicBezTo>
                    <a:pt x="7" y="0"/>
                    <a:pt x="0" y="7"/>
                    <a:pt x="0" y="17"/>
                  </a:cubicBezTo>
                  <a:cubicBezTo>
                    <a:pt x="0" y="26"/>
                    <a:pt x="7" y="34"/>
                    <a:pt x="17" y="34"/>
                  </a:cubicBezTo>
                  <a:lnTo>
                    <a:pt x="91" y="34"/>
                  </a:ln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1791;p44">
              <a:extLst>
                <a:ext uri="{FF2B5EF4-FFF2-40B4-BE49-F238E27FC236}">
                  <a16:creationId xmlns:a16="http://schemas.microsoft.com/office/drawing/2014/main" id="{06BB221E-6119-E147-62AC-808C80E14B20}"/>
                </a:ext>
              </a:extLst>
            </p:cNvPr>
            <p:cNvSpPr/>
            <p:nvPr/>
          </p:nvSpPr>
          <p:spPr>
            <a:xfrm>
              <a:off x="1868040" y="1968480"/>
              <a:ext cx="132840" cy="132840"/>
            </a:xfrm>
            <a:custGeom>
              <a:avLst/>
              <a:gdLst/>
              <a:ahLst/>
              <a:cxnLst/>
              <a:rect l="l" t="t" r="r" b="b"/>
              <a:pathLst>
                <a:path w="369" h="369" extrusionOk="0">
                  <a:moveTo>
                    <a:pt x="168" y="35"/>
                  </a:moveTo>
                  <a:lnTo>
                    <a:pt x="168" y="184"/>
                  </a:lnTo>
                  <a:cubicBezTo>
                    <a:pt x="168" y="191"/>
                    <a:pt x="172" y="197"/>
                    <a:pt x="178" y="199"/>
                  </a:cubicBezTo>
                  <a:cubicBezTo>
                    <a:pt x="180" y="200"/>
                    <a:pt x="183" y="201"/>
                    <a:pt x="185" y="201"/>
                  </a:cubicBezTo>
                  <a:cubicBezTo>
                    <a:pt x="189" y="201"/>
                    <a:pt x="193" y="199"/>
                    <a:pt x="197" y="196"/>
                  </a:cubicBezTo>
                  <a:lnTo>
                    <a:pt x="303" y="90"/>
                  </a:lnTo>
                  <a:cubicBezTo>
                    <a:pt x="323" y="116"/>
                    <a:pt x="336" y="148"/>
                    <a:pt x="336" y="184"/>
                  </a:cubicBezTo>
                  <a:cubicBezTo>
                    <a:pt x="336" y="267"/>
                    <a:pt x="268" y="335"/>
                    <a:pt x="185" y="335"/>
                  </a:cubicBezTo>
                  <a:cubicBezTo>
                    <a:pt x="101" y="335"/>
                    <a:pt x="34" y="267"/>
                    <a:pt x="34" y="184"/>
                  </a:cubicBezTo>
                  <a:cubicBezTo>
                    <a:pt x="34" y="106"/>
                    <a:pt x="92" y="43"/>
                    <a:pt x="168" y="35"/>
                  </a:cubicBezTo>
                  <a:moveTo>
                    <a:pt x="202" y="35"/>
                  </a:moveTo>
                  <a:cubicBezTo>
                    <a:pt x="231" y="38"/>
                    <a:pt x="257" y="49"/>
                    <a:pt x="279" y="66"/>
                  </a:cubicBezTo>
                  <a:lnTo>
                    <a:pt x="202" y="143"/>
                  </a:lnTo>
                  <a:lnTo>
                    <a:pt x="202" y="35"/>
                  </a:lnTo>
                  <a:moveTo>
                    <a:pt x="185" y="369"/>
                  </a:moveTo>
                  <a:cubicBezTo>
                    <a:pt x="287" y="369"/>
                    <a:pt x="369" y="286"/>
                    <a:pt x="369" y="184"/>
                  </a:cubicBezTo>
                  <a:cubicBezTo>
                    <a:pt x="369" y="134"/>
                    <a:pt x="349" y="88"/>
                    <a:pt x="317" y="55"/>
                  </a:cubicBezTo>
                  <a:cubicBezTo>
                    <a:pt x="316" y="54"/>
                    <a:pt x="316" y="54"/>
                    <a:pt x="315" y="53"/>
                  </a:cubicBezTo>
                  <a:lnTo>
                    <a:pt x="314" y="52"/>
                  </a:lnTo>
                  <a:cubicBezTo>
                    <a:pt x="281" y="20"/>
                    <a:pt x="235" y="0"/>
                    <a:pt x="185" y="0"/>
                  </a:cubicBezTo>
                  <a:cubicBezTo>
                    <a:pt x="83" y="0"/>
                    <a:pt x="0" y="82"/>
                    <a:pt x="0" y="184"/>
                  </a:cubicBezTo>
                  <a:cubicBezTo>
                    <a:pt x="0" y="286"/>
                    <a:pt x="83" y="369"/>
                    <a:pt x="185" y="369"/>
                  </a:cubicBezTo>
                  <a:close/>
                </a:path>
              </a:pathLst>
            </a:custGeom>
            <a:solidFill>
              <a:srgbClr val="3C2C3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792;p44">
              <a:extLst>
                <a:ext uri="{FF2B5EF4-FFF2-40B4-BE49-F238E27FC236}">
                  <a16:creationId xmlns:a16="http://schemas.microsoft.com/office/drawing/2014/main" id="{B19B0ADF-AD2E-5BCF-F572-E341CBD8E8B0}"/>
                </a:ext>
              </a:extLst>
            </p:cNvPr>
            <p:cNvSpPr/>
            <p:nvPr/>
          </p:nvSpPr>
          <p:spPr>
            <a:xfrm>
              <a:off x="2029320" y="1968480"/>
              <a:ext cx="38880" cy="12240"/>
            </a:xfrm>
            <a:custGeom>
              <a:avLst/>
              <a:gdLst/>
              <a:ahLst/>
              <a:cxnLst/>
              <a:rect l="l" t="t" r="r" b="b"/>
              <a:pathLst>
                <a:path w="108" h="34" extrusionOk="0">
                  <a:moveTo>
                    <a:pt x="16" y="34"/>
                  </a:moveTo>
                  <a:lnTo>
                    <a:pt x="91" y="34"/>
                  </a:lnTo>
                  <a:cubicBezTo>
                    <a:pt x="100" y="34"/>
                    <a:pt x="108" y="26"/>
                    <a:pt x="108" y="17"/>
                  </a:cubicBezTo>
                  <a:cubicBezTo>
                    <a:pt x="108" y="8"/>
                    <a:pt x="100" y="0"/>
                    <a:pt x="91" y="0"/>
                  </a:cubicBezTo>
                  <a:lnTo>
                    <a:pt x="16" y="0"/>
                  </a:lnTo>
                  <a:cubicBezTo>
                    <a:pt x="7" y="0"/>
                    <a:pt x="0" y="8"/>
                    <a:pt x="0" y="17"/>
                  </a:cubicBezTo>
                  <a:cubicBezTo>
                    <a:pt x="0" y="26"/>
                    <a:pt x="7" y="34"/>
                    <a:pt x="16" y="34"/>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793;p44">
              <a:extLst>
                <a:ext uri="{FF2B5EF4-FFF2-40B4-BE49-F238E27FC236}">
                  <a16:creationId xmlns:a16="http://schemas.microsoft.com/office/drawing/2014/main" id="{31053FD4-3467-5A4D-63CB-AA306559AF4E}"/>
                </a:ext>
              </a:extLst>
            </p:cNvPr>
            <p:cNvSpPr/>
            <p:nvPr/>
          </p:nvSpPr>
          <p:spPr>
            <a:xfrm>
              <a:off x="2029320" y="1995120"/>
              <a:ext cx="92520" cy="11880"/>
            </a:xfrm>
            <a:custGeom>
              <a:avLst/>
              <a:gdLst/>
              <a:ahLst/>
              <a:cxnLst/>
              <a:rect l="l" t="t" r="r" b="b"/>
              <a:pathLst>
                <a:path w="257" h="33" extrusionOk="0">
                  <a:moveTo>
                    <a:pt x="16" y="33"/>
                  </a:moveTo>
                  <a:lnTo>
                    <a:pt x="240" y="33"/>
                  </a:lnTo>
                  <a:cubicBezTo>
                    <a:pt x="250" y="33"/>
                    <a:pt x="257" y="26"/>
                    <a:pt x="257" y="17"/>
                  </a:cubicBezTo>
                  <a:cubicBezTo>
                    <a:pt x="257" y="7"/>
                    <a:pt x="250" y="0"/>
                    <a:pt x="240" y="0"/>
                  </a:cubicBezTo>
                  <a:lnTo>
                    <a:pt x="16" y="0"/>
                  </a:lnTo>
                  <a:cubicBezTo>
                    <a:pt x="7" y="0"/>
                    <a:pt x="0" y="7"/>
                    <a:pt x="0" y="17"/>
                  </a:cubicBezTo>
                  <a:cubicBezTo>
                    <a:pt x="0" y="26"/>
                    <a:pt x="7" y="33"/>
                    <a:pt x="16" y="33"/>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794;p44">
              <a:extLst>
                <a:ext uri="{FF2B5EF4-FFF2-40B4-BE49-F238E27FC236}">
                  <a16:creationId xmlns:a16="http://schemas.microsoft.com/office/drawing/2014/main" id="{0D19C9B6-55E3-247F-534D-5CB62216C888}"/>
                </a:ext>
              </a:extLst>
            </p:cNvPr>
            <p:cNvSpPr/>
            <p:nvPr/>
          </p:nvSpPr>
          <p:spPr>
            <a:xfrm>
              <a:off x="2029320" y="2021760"/>
              <a:ext cx="92520" cy="12240"/>
            </a:xfrm>
            <a:custGeom>
              <a:avLst/>
              <a:gdLst/>
              <a:ahLst/>
              <a:cxnLst/>
              <a:rect l="l" t="t" r="r" b="b"/>
              <a:pathLst>
                <a:path w="257" h="34" extrusionOk="0">
                  <a:moveTo>
                    <a:pt x="16" y="34"/>
                  </a:moveTo>
                  <a:lnTo>
                    <a:pt x="240" y="34"/>
                  </a:lnTo>
                  <a:cubicBezTo>
                    <a:pt x="250" y="34"/>
                    <a:pt x="257" y="26"/>
                    <a:pt x="257" y="17"/>
                  </a:cubicBezTo>
                  <a:cubicBezTo>
                    <a:pt x="257" y="8"/>
                    <a:pt x="250" y="0"/>
                    <a:pt x="240" y="0"/>
                  </a:cubicBezTo>
                  <a:lnTo>
                    <a:pt x="16" y="0"/>
                  </a:lnTo>
                  <a:cubicBezTo>
                    <a:pt x="7" y="0"/>
                    <a:pt x="0" y="8"/>
                    <a:pt x="0" y="17"/>
                  </a:cubicBezTo>
                  <a:cubicBezTo>
                    <a:pt x="0" y="26"/>
                    <a:pt x="7" y="34"/>
                    <a:pt x="16" y="34"/>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795;p44">
              <a:extLst>
                <a:ext uri="{FF2B5EF4-FFF2-40B4-BE49-F238E27FC236}">
                  <a16:creationId xmlns:a16="http://schemas.microsoft.com/office/drawing/2014/main" id="{F6690874-6572-70BB-91E5-B80DB79098AA}"/>
                </a:ext>
              </a:extLst>
            </p:cNvPr>
            <p:cNvSpPr/>
            <p:nvPr/>
          </p:nvSpPr>
          <p:spPr>
            <a:xfrm>
              <a:off x="2029320" y="2048760"/>
              <a:ext cx="65880" cy="12240"/>
            </a:xfrm>
            <a:custGeom>
              <a:avLst/>
              <a:gdLst/>
              <a:ahLst/>
              <a:cxnLst/>
              <a:rect l="l" t="t" r="r" b="b"/>
              <a:pathLst>
                <a:path w="183" h="34" extrusionOk="0">
                  <a:moveTo>
                    <a:pt x="16" y="34"/>
                  </a:moveTo>
                  <a:lnTo>
                    <a:pt x="166" y="34"/>
                  </a:lnTo>
                  <a:cubicBezTo>
                    <a:pt x="175" y="34"/>
                    <a:pt x="183" y="26"/>
                    <a:pt x="183" y="17"/>
                  </a:cubicBezTo>
                  <a:cubicBezTo>
                    <a:pt x="183" y="7"/>
                    <a:pt x="175" y="0"/>
                    <a:pt x="166" y="0"/>
                  </a:cubicBezTo>
                  <a:lnTo>
                    <a:pt x="16" y="0"/>
                  </a:lnTo>
                  <a:cubicBezTo>
                    <a:pt x="7" y="0"/>
                    <a:pt x="0" y="7"/>
                    <a:pt x="0" y="17"/>
                  </a:cubicBezTo>
                  <a:cubicBezTo>
                    <a:pt x="0" y="26"/>
                    <a:pt x="7" y="34"/>
                    <a:pt x="16" y="34"/>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1796;p44">
              <a:extLst>
                <a:ext uri="{FF2B5EF4-FFF2-40B4-BE49-F238E27FC236}">
                  <a16:creationId xmlns:a16="http://schemas.microsoft.com/office/drawing/2014/main" id="{FF46D91A-6999-7FFA-6CF4-44A4DE71C26F}"/>
                </a:ext>
              </a:extLst>
            </p:cNvPr>
            <p:cNvSpPr/>
            <p:nvPr/>
          </p:nvSpPr>
          <p:spPr>
            <a:xfrm>
              <a:off x="2109600" y="2075400"/>
              <a:ext cx="39240" cy="39240"/>
            </a:xfrm>
            <a:custGeom>
              <a:avLst/>
              <a:gdLst/>
              <a:ahLst/>
              <a:cxnLst/>
              <a:rect l="l" t="t" r="r" b="b"/>
              <a:pathLst>
                <a:path w="109" h="109" extrusionOk="0">
                  <a:moveTo>
                    <a:pt x="34" y="34"/>
                  </a:moveTo>
                  <a:lnTo>
                    <a:pt x="75" y="34"/>
                  </a:lnTo>
                  <a:lnTo>
                    <a:pt x="75" y="75"/>
                  </a:lnTo>
                  <a:lnTo>
                    <a:pt x="34" y="75"/>
                  </a:lnTo>
                  <a:lnTo>
                    <a:pt x="34" y="34"/>
                  </a:lnTo>
                  <a:moveTo>
                    <a:pt x="0" y="17"/>
                  </a:moveTo>
                  <a:lnTo>
                    <a:pt x="0" y="92"/>
                  </a:lnTo>
                  <a:cubicBezTo>
                    <a:pt x="0" y="101"/>
                    <a:pt x="8" y="109"/>
                    <a:pt x="17" y="109"/>
                  </a:cubicBezTo>
                  <a:lnTo>
                    <a:pt x="92" y="109"/>
                  </a:lnTo>
                  <a:cubicBezTo>
                    <a:pt x="101" y="109"/>
                    <a:pt x="109" y="101"/>
                    <a:pt x="109" y="92"/>
                  </a:cubicBezTo>
                  <a:lnTo>
                    <a:pt x="109" y="17"/>
                  </a:lnTo>
                  <a:cubicBezTo>
                    <a:pt x="109" y="8"/>
                    <a:pt x="101" y="0"/>
                    <a:pt x="92" y="0"/>
                  </a:cubicBezTo>
                  <a:lnTo>
                    <a:pt x="17" y="0"/>
                  </a:lnTo>
                  <a:cubicBezTo>
                    <a:pt x="8" y="0"/>
                    <a:pt x="0" y="8"/>
                    <a:pt x="0" y="17"/>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3" name="TextBox 22">
            <a:extLst>
              <a:ext uri="{FF2B5EF4-FFF2-40B4-BE49-F238E27FC236}">
                <a16:creationId xmlns:a16="http://schemas.microsoft.com/office/drawing/2014/main" id="{EE93B429-C880-36BB-78C1-E874DF96FFB9}"/>
              </a:ext>
            </a:extLst>
          </p:cNvPr>
          <p:cNvSpPr txBox="1"/>
          <p:nvPr/>
        </p:nvSpPr>
        <p:spPr>
          <a:xfrm>
            <a:off x="337621" y="4251589"/>
            <a:ext cx="2861008" cy="461665"/>
          </a:xfrm>
          <a:prstGeom prst="rect">
            <a:avLst/>
          </a:prstGeom>
          <a:noFill/>
        </p:spPr>
        <p:txBody>
          <a:bodyPr wrap="square" rtlCol="0">
            <a:spAutoFit/>
          </a:bodyPr>
          <a:lstStyle/>
          <a:p>
            <a:r>
              <a:rPr lang="en-US" sz="2400" dirty="0"/>
              <a:t>Accuracy: 40.615%</a:t>
            </a:r>
          </a:p>
        </p:txBody>
      </p:sp>
      <p:grpSp>
        <p:nvGrpSpPr>
          <p:cNvPr id="24" name="Google Shape;2041;p44">
            <a:extLst>
              <a:ext uri="{FF2B5EF4-FFF2-40B4-BE49-F238E27FC236}">
                <a16:creationId xmlns:a16="http://schemas.microsoft.com/office/drawing/2014/main" id="{1CD2F2C9-2C40-5CED-DC9C-9C9031EC9E95}"/>
              </a:ext>
            </a:extLst>
          </p:cNvPr>
          <p:cNvGrpSpPr/>
          <p:nvPr/>
        </p:nvGrpSpPr>
        <p:grpSpPr>
          <a:xfrm>
            <a:off x="4327476" y="2789761"/>
            <a:ext cx="1215302" cy="1294771"/>
            <a:chOff x="7828560" y="2638800"/>
            <a:chExt cx="379800" cy="379800"/>
          </a:xfrm>
        </p:grpSpPr>
        <p:sp>
          <p:nvSpPr>
            <p:cNvPr id="25" name="Google Shape;2042;p44">
              <a:extLst>
                <a:ext uri="{FF2B5EF4-FFF2-40B4-BE49-F238E27FC236}">
                  <a16:creationId xmlns:a16="http://schemas.microsoft.com/office/drawing/2014/main" id="{9D711478-7FDC-1D0D-54BA-F88F96135579}"/>
                </a:ext>
              </a:extLst>
            </p:cNvPr>
            <p:cNvSpPr/>
            <p:nvPr/>
          </p:nvSpPr>
          <p:spPr>
            <a:xfrm>
              <a:off x="7858800" y="2705760"/>
              <a:ext cx="319680" cy="221400"/>
            </a:xfrm>
            <a:custGeom>
              <a:avLst/>
              <a:gdLst/>
              <a:ahLst/>
              <a:cxnLst/>
              <a:rect l="l" t="t" r="r" b="b"/>
              <a:pathLst>
                <a:path w="888" h="615" extrusionOk="0">
                  <a:moveTo>
                    <a:pt x="0" y="0"/>
                  </a:moveTo>
                  <a:lnTo>
                    <a:pt x="888" y="0"/>
                  </a:lnTo>
                  <a:lnTo>
                    <a:pt x="888" y="615"/>
                  </a:lnTo>
                  <a:lnTo>
                    <a:pt x="0" y="615"/>
                  </a:lnTo>
                  <a:lnTo>
                    <a:pt x="0" y="0"/>
                  </a:lnTo>
                  <a:close/>
                </a:path>
              </a:pathLst>
            </a:custGeom>
            <a:solidFill>
              <a:srgbClr val="DDFBF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043;p44">
              <a:extLst>
                <a:ext uri="{FF2B5EF4-FFF2-40B4-BE49-F238E27FC236}">
                  <a16:creationId xmlns:a16="http://schemas.microsoft.com/office/drawing/2014/main" id="{6D9332BA-9048-CCA3-7981-91E423A94841}"/>
                </a:ext>
              </a:extLst>
            </p:cNvPr>
            <p:cNvSpPr/>
            <p:nvPr/>
          </p:nvSpPr>
          <p:spPr>
            <a:xfrm>
              <a:off x="8163000" y="2705760"/>
              <a:ext cx="15480" cy="221400"/>
            </a:xfrm>
            <a:custGeom>
              <a:avLst/>
              <a:gdLst/>
              <a:ahLst/>
              <a:cxnLst/>
              <a:rect l="l" t="t" r="r" b="b"/>
              <a:pathLst>
                <a:path w="43" h="615" extrusionOk="0">
                  <a:moveTo>
                    <a:pt x="0" y="0"/>
                  </a:moveTo>
                  <a:lnTo>
                    <a:pt x="43" y="0"/>
                  </a:lnTo>
                  <a:lnTo>
                    <a:pt x="43" y="615"/>
                  </a:lnTo>
                  <a:lnTo>
                    <a:pt x="0" y="615"/>
                  </a:lnTo>
                  <a:lnTo>
                    <a:pt x="0" y="0"/>
                  </a:lnTo>
                  <a:close/>
                </a:path>
              </a:pathLst>
            </a:custGeom>
            <a:solidFill>
              <a:srgbClr val="DDFBF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044;p44">
              <a:extLst>
                <a:ext uri="{FF2B5EF4-FFF2-40B4-BE49-F238E27FC236}">
                  <a16:creationId xmlns:a16="http://schemas.microsoft.com/office/drawing/2014/main" id="{18A084CC-7B22-D3A7-F2A1-2EDB19731026}"/>
                </a:ext>
              </a:extLst>
            </p:cNvPr>
            <p:cNvSpPr/>
            <p:nvPr/>
          </p:nvSpPr>
          <p:spPr>
            <a:xfrm>
              <a:off x="7846560" y="2689560"/>
              <a:ext cx="344160" cy="28440"/>
            </a:xfrm>
            <a:custGeom>
              <a:avLst/>
              <a:gdLst/>
              <a:ahLst/>
              <a:cxnLst/>
              <a:rect l="l" t="t" r="r" b="b"/>
              <a:pathLst>
                <a:path w="956" h="79" extrusionOk="0">
                  <a:moveTo>
                    <a:pt x="943" y="79"/>
                  </a:moveTo>
                  <a:lnTo>
                    <a:pt x="12" y="79"/>
                  </a:lnTo>
                  <a:cubicBezTo>
                    <a:pt x="5" y="79"/>
                    <a:pt x="0" y="74"/>
                    <a:pt x="0" y="67"/>
                  </a:cubicBezTo>
                  <a:lnTo>
                    <a:pt x="0" y="12"/>
                  </a:lnTo>
                  <a:cubicBezTo>
                    <a:pt x="0" y="5"/>
                    <a:pt x="5" y="0"/>
                    <a:pt x="12" y="0"/>
                  </a:cubicBezTo>
                  <a:lnTo>
                    <a:pt x="943" y="0"/>
                  </a:lnTo>
                  <a:cubicBezTo>
                    <a:pt x="950" y="0"/>
                    <a:pt x="956" y="5"/>
                    <a:pt x="956" y="12"/>
                  </a:cubicBezTo>
                  <a:lnTo>
                    <a:pt x="956" y="67"/>
                  </a:lnTo>
                  <a:cubicBezTo>
                    <a:pt x="956" y="74"/>
                    <a:pt x="950" y="79"/>
                    <a:pt x="943" y="79"/>
                  </a:cubicBezTo>
                  <a:close/>
                </a:path>
              </a:pathLst>
            </a:custGeom>
            <a:solidFill>
              <a:srgbClr val="E9B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045;p44">
              <a:extLst>
                <a:ext uri="{FF2B5EF4-FFF2-40B4-BE49-F238E27FC236}">
                  <a16:creationId xmlns:a16="http://schemas.microsoft.com/office/drawing/2014/main" id="{F242DD47-B5D2-6FB9-C393-EEC8A333C23E}"/>
                </a:ext>
              </a:extLst>
            </p:cNvPr>
            <p:cNvSpPr/>
            <p:nvPr/>
          </p:nvSpPr>
          <p:spPr>
            <a:xfrm>
              <a:off x="7846560" y="2914560"/>
              <a:ext cx="344160" cy="29160"/>
            </a:xfrm>
            <a:custGeom>
              <a:avLst/>
              <a:gdLst/>
              <a:ahLst/>
              <a:cxnLst/>
              <a:rect l="l" t="t" r="r" b="b"/>
              <a:pathLst>
                <a:path w="956" h="81" extrusionOk="0">
                  <a:moveTo>
                    <a:pt x="943" y="81"/>
                  </a:moveTo>
                  <a:lnTo>
                    <a:pt x="12" y="81"/>
                  </a:lnTo>
                  <a:cubicBezTo>
                    <a:pt x="5" y="81"/>
                    <a:pt x="0" y="75"/>
                    <a:pt x="0" y="69"/>
                  </a:cubicBezTo>
                  <a:lnTo>
                    <a:pt x="0" y="13"/>
                  </a:lnTo>
                  <a:cubicBezTo>
                    <a:pt x="0" y="6"/>
                    <a:pt x="5" y="0"/>
                    <a:pt x="12" y="0"/>
                  </a:cubicBezTo>
                  <a:lnTo>
                    <a:pt x="943" y="0"/>
                  </a:lnTo>
                  <a:cubicBezTo>
                    <a:pt x="950" y="0"/>
                    <a:pt x="956" y="6"/>
                    <a:pt x="956" y="13"/>
                  </a:cubicBezTo>
                  <a:lnTo>
                    <a:pt x="956" y="69"/>
                  </a:lnTo>
                  <a:cubicBezTo>
                    <a:pt x="956" y="75"/>
                    <a:pt x="950" y="81"/>
                    <a:pt x="943" y="81"/>
                  </a:cubicBezTo>
                  <a:close/>
                </a:path>
              </a:pathLst>
            </a:custGeom>
            <a:solidFill>
              <a:srgbClr val="E9B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046;p44">
              <a:extLst>
                <a:ext uri="{FF2B5EF4-FFF2-40B4-BE49-F238E27FC236}">
                  <a16:creationId xmlns:a16="http://schemas.microsoft.com/office/drawing/2014/main" id="{4A580AD0-D009-5094-92DF-64B95CB7E81D}"/>
                </a:ext>
              </a:extLst>
            </p:cNvPr>
            <p:cNvSpPr/>
            <p:nvPr/>
          </p:nvSpPr>
          <p:spPr>
            <a:xfrm>
              <a:off x="7834320" y="2669040"/>
              <a:ext cx="368640" cy="24480"/>
            </a:xfrm>
            <a:custGeom>
              <a:avLst/>
              <a:gdLst/>
              <a:ahLst/>
              <a:cxnLst/>
              <a:rect l="l" t="t" r="r" b="b"/>
              <a:pathLst>
                <a:path w="1024" h="68" extrusionOk="0">
                  <a:moveTo>
                    <a:pt x="1012" y="68"/>
                  </a:moveTo>
                  <a:lnTo>
                    <a:pt x="12" y="68"/>
                  </a:lnTo>
                  <a:cubicBezTo>
                    <a:pt x="5" y="68"/>
                    <a:pt x="0" y="62"/>
                    <a:pt x="0" y="56"/>
                  </a:cubicBezTo>
                  <a:lnTo>
                    <a:pt x="0" y="12"/>
                  </a:lnTo>
                  <a:cubicBezTo>
                    <a:pt x="0" y="5"/>
                    <a:pt x="5" y="0"/>
                    <a:pt x="12" y="0"/>
                  </a:cubicBezTo>
                  <a:lnTo>
                    <a:pt x="1012" y="0"/>
                  </a:lnTo>
                  <a:cubicBezTo>
                    <a:pt x="1018" y="0"/>
                    <a:pt x="1024" y="5"/>
                    <a:pt x="1024" y="12"/>
                  </a:cubicBezTo>
                  <a:lnTo>
                    <a:pt x="1024" y="56"/>
                  </a:lnTo>
                  <a:cubicBezTo>
                    <a:pt x="1024" y="62"/>
                    <a:pt x="1018" y="68"/>
                    <a:pt x="1012" y="68"/>
                  </a:cubicBezTo>
                  <a:close/>
                </a:path>
              </a:pathLst>
            </a:custGeom>
            <a:solidFill>
              <a:srgbClr val="008F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2047;p44">
              <a:extLst>
                <a:ext uri="{FF2B5EF4-FFF2-40B4-BE49-F238E27FC236}">
                  <a16:creationId xmlns:a16="http://schemas.microsoft.com/office/drawing/2014/main" id="{29AF2DB5-57D5-C2D4-065C-9D6C5F2402F0}"/>
                </a:ext>
              </a:extLst>
            </p:cNvPr>
            <p:cNvSpPr/>
            <p:nvPr/>
          </p:nvSpPr>
          <p:spPr>
            <a:xfrm>
              <a:off x="7834320" y="2939400"/>
              <a:ext cx="368640" cy="24480"/>
            </a:xfrm>
            <a:custGeom>
              <a:avLst/>
              <a:gdLst/>
              <a:ahLst/>
              <a:cxnLst/>
              <a:rect l="l" t="t" r="r" b="b"/>
              <a:pathLst>
                <a:path w="1024" h="68" extrusionOk="0">
                  <a:moveTo>
                    <a:pt x="1012" y="68"/>
                  </a:moveTo>
                  <a:lnTo>
                    <a:pt x="12" y="68"/>
                  </a:lnTo>
                  <a:cubicBezTo>
                    <a:pt x="5" y="68"/>
                    <a:pt x="0" y="63"/>
                    <a:pt x="0" y="56"/>
                  </a:cubicBezTo>
                  <a:lnTo>
                    <a:pt x="0" y="12"/>
                  </a:lnTo>
                  <a:cubicBezTo>
                    <a:pt x="0" y="5"/>
                    <a:pt x="5" y="0"/>
                    <a:pt x="12" y="0"/>
                  </a:cubicBezTo>
                  <a:lnTo>
                    <a:pt x="1012" y="0"/>
                  </a:lnTo>
                  <a:cubicBezTo>
                    <a:pt x="1018" y="0"/>
                    <a:pt x="1024" y="5"/>
                    <a:pt x="1024" y="12"/>
                  </a:cubicBezTo>
                  <a:lnTo>
                    <a:pt x="1024" y="56"/>
                  </a:lnTo>
                  <a:cubicBezTo>
                    <a:pt x="1024" y="63"/>
                    <a:pt x="1018" y="68"/>
                    <a:pt x="1012" y="68"/>
                  </a:cubicBezTo>
                  <a:close/>
                </a:path>
              </a:pathLst>
            </a:custGeom>
            <a:solidFill>
              <a:srgbClr val="008F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2048;p44">
              <a:extLst>
                <a:ext uri="{FF2B5EF4-FFF2-40B4-BE49-F238E27FC236}">
                  <a16:creationId xmlns:a16="http://schemas.microsoft.com/office/drawing/2014/main" id="{6AB9F46F-448A-CD4A-6019-20FFC38B238D}"/>
                </a:ext>
              </a:extLst>
            </p:cNvPr>
            <p:cNvSpPr/>
            <p:nvPr/>
          </p:nvSpPr>
          <p:spPr>
            <a:xfrm>
              <a:off x="7917120" y="2742480"/>
              <a:ext cx="146520" cy="147600"/>
            </a:xfrm>
            <a:custGeom>
              <a:avLst/>
              <a:gdLst/>
              <a:ahLst/>
              <a:cxnLst/>
              <a:rect l="l" t="t" r="r" b="b"/>
              <a:pathLst>
                <a:path w="407" h="410" extrusionOk="0">
                  <a:moveTo>
                    <a:pt x="407" y="239"/>
                  </a:moveTo>
                  <a:cubicBezTo>
                    <a:pt x="391" y="336"/>
                    <a:pt x="306" y="410"/>
                    <a:pt x="205" y="410"/>
                  </a:cubicBezTo>
                  <a:cubicBezTo>
                    <a:pt x="92" y="410"/>
                    <a:pt x="0" y="318"/>
                    <a:pt x="0" y="205"/>
                  </a:cubicBezTo>
                  <a:cubicBezTo>
                    <a:pt x="0" y="92"/>
                    <a:pt x="92" y="0"/>
                    <a:pt x="205" y="0"/>
                  </a:cubicBezTo>
                  <a:cubicBezTo>
                    <a:pt x="306" y="0"/>
                    <a:pt x="391" y="74"/>
                    <a:pt x="407" y="171"/>
                  </a:cubicBezTo>
                  <a:lnTo>
                    <a:pt x="407" y="239"/>
                  </a:lnTo>
                  <a:close/>
                </a:path>
              </a:pathLst>
            </a:custGeom>
            <a:solidFill>
              <a:srgbClr val="E24E4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2049;p44">
              <a:extLst>
                <a:ext uri="{FF2B5EF4-FFF2-40B4-BE49-F238E27FC236}">
                  <a16:creationId xmlns:a16="http://schemas.microsoft.com/office/drawing/2014/main" id="{A9019D52-478E-25FD-B8CB-8541C5C26076}"/>
                </a:ext>
              </a:extLst>
            </p:cNvPr>
            <p:cNvSpPr/>
            <p:nvPr/>
          </p:nvSpPr>
          <p:spPr>
            <a:xfrm>
              <a:off x="7941600" y="2767320"/>
              <a:ext cx="96840" cy="98280"/>
            </a:xfrm>
            <a:custGeom>
              <a:avLst/>
              <a:gdLst/>
              <a:ahLst/>
              <a:cxnLst/>
              <a:rect l="l" t="t" r="r" b="b"/>
              <a:pathLst>
                <a:path w="269" h="273" extrusionOk="0">
                  <a:moveTo>
                    <a:pt x="269" y="170"/>
                  </a:moveTo>
                  <a:cubicBezTo>
                    <a:pt x="254" y="229"/>
                    <a:pt x="201" y="273"/>
                    <a:pt x="137" y="273"/>
                  </a:cubicBezTo>
                  <a:cubicBezTo>
                    <a:pt x="62" y="273"/>
                    <a:pt x="0" y="212"/>
                    <a:pt x="0" y="136"/>
                  </a:cubicBezTo>
                  <a:cubicBezTo>
                    <a:pt x="0" y="61"/>
                    <a:pt x="62" y="0"/>
                    <a:pt x="137" y="0"/>
                  </a:cubicBezTo>
                  <a:cubicBezTo>
                    <a:pt x="201" y="0"/>
                    <a:pt x="254" y="43"/>
                    <a:pt x="269" y="102"/>
                  </a:cubicBezTo>
                  <a:lnTo>
                    <a:pt x="269" y="170"/>
                  </a:lnTo>
                  <a:close/>
                </a:path>
              </a:pathLst>
            </a:custGeom>
            <a:solidFill>
              <a:srgbClr val="DDFBF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2050;p44">
              <a:extLst>
                <a:ext uri="{FF2B5EF4-FFF2-40B4-BE49-F238E27FC236}">
                  <a16:creationId xmlns:a16="http://schemas.microsoft.com/office/drawing/2014/main" id="{3A2FE1C7-6FA5-CAAA-3499-AFCC594FC65A}"/>
                </a:ext>
              </a:extLst>
            </p:cNvPr>
            <p:cNvSpPr/>
            <p:nvPr/>
          </p:nvSpPr>
          <p:spPr>
            <a:xfrm>
              <a:off x="7966440" y="2791800"/>
              <a:ext cx="48960" cy="49320"/>
            </a:xfrm>
            <a:custGeom>
              <a:avLst/>
              <a:gdLst/>
              <a:ahLst/>
              <a:cxnLst/>
              <a:rect l="l" t="t" r="r" b="b"/>
              <a:pathLst>
                <a:path w="136" h="137" extrusionOk="0">
                  <a:moveTo>
                    <a:pt x="136" y="68"/>
                  </a:moveTo>
                  <a:cubicBezTo>
                    <a:pt x="136" y="106"/>
                    <a:pt x="106" y="137"/>
                    <a:pt x="68" y="137"/>
                  </a:cubicBezTo>
                  <a:cubicBezTo>
                    <a:pt x="30" y="137"/>
                    <a:pt x="0" y="106"/>
                    <a:pt x="0" y="68"/>
                  </a:cubicBezTo>
                  <a:cubicBezTo>
                    <a:pt x="0" y="31"/>
                    <a:pt x="30" y="0"/>
                    <a:pt x="68" y="0"/>
                  </a:cubicBezTo>
                  <a:cubicBezTo>
                    <a:pt x="106" y="0"/>
                    <a:pt x="136" y="31"/>
                    <a:pt x="136" y="68"/>
                  </a:cubicBezTo>
                  <a:close/>
                </a:path>
              </a:pathLst>
            </a:custGeom>
            <a:solidFill>
              <a:srgbClr val="E24E42"/>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2051;p44">
              <a:extLst>
                <a:ext uri="{FF2B5EF4-FFF2-40B4-BE49-F238E27FC236}">
                  <a16:creationId xmlns:a16="http://schemas.microsoft.com/office/drawing/2014/main" id="{55628A77-19A3-58B9-4864-57D26723FBD0}"/>
                </a:ext>
              </a:extLst>
            </p:cNvPr>
            <p:cNvSpPr/>
            <p:nvPr/>
          </p:nvSpPr>
          <p:spPr>
            <a:xfrm>
              <a:off x="8076960" y="2779560"/>
              <a:ext cx="42120" cy="73800"/>
            </a:xfrm>
            <a:custGeom>
              <a:avLst/>
              <a:gdLst/>
              <a:ahLst/>
              <a:cxnLst/>
              <a:rect l="l" t="t" r="r" b="b"/>
              <a:pathLst>
                <a:path w="117" h="205" extrusionOk="0">
                  <a:moveTo>
                    <a:pt x="0" y="136"/>
                  </a:moveTo>
                  <a:lnTo>
                    <a:pt x="15" y="195"/>
                  </a:lnTo>
                  <a:cubicBezTo>
                    <a:pt x="16" y="201"/>
                    <a:pt x="21" y="205"/>
                    <a:pt x="27" y="205"/>
                  </a:cubicBezTo>
                  <a:lnTo>
                    <a:pt x="104" y="205"/>
                  </a:lnTo>
                  <a:cubicBezTo>
                    <a:pt x="112" y="205"/>
                    <a:pt x="118" y="197"/>
                    <a:pt x="116" y="189"/>
                  </a:cubicBezTo>
                  <a:lnTo>
                    <a:pt x="105" y="146"/>
                  </a:lnTo>
                  <a:cubicBezTo>
                    <a:pt x="103" y="140"/>
                    <a:pt x="98" y="136"/>
                    <a:pt x="93" y="136"/>
                  </a:cubicBezTo>
                  <a:lnTo>
                    <a:pt x="90" y="136"/>
                  </a:lnTo>
                  <a:lnTo>
                    <a:pt x="90" y="68"/>
                  </a:lnTo>
                  <a:lnTo>
                    <a:pt x="93" y="68"/>
                  </a:lnTo>
                  <a:cubicBezTo>
                    <a:pt x="98" y="68"/>
                    <a:pt x="103" y="64"/>
                    <a:pt x="105" y="59"/>
                  </a:cubicBezTo>
                  <a:lnTo>
                    <a:pt x="116" y="15"/>
                  </a:lnTo>
                  <a:cubicBezTo>
                    <a:pt x="118" y="7"/>
                    <a:pt x="112" y="0"/>
                    <a:pt x="104" y="0"/>
                  </a:cubicBezTo>
                  <a:lnTo>
                    <a:pt x="27" y="0"/>
                  </a:lnTo>
                  <a:cubicBezTo>
                    <a:pt x="21" y="0"/>
                    <a:pt x="16" y="4"/>
                    <a:pt x="15" y="9"/>
                  </a:cubicBezTo>
                  <a:lnTo>
                    <a:pt x="0" y="68"/>
                  </a:lnTo>
                  <a:lnTo>
                    <a:pt x="0" y="136"/>
                  </a:lnTo>
                  <a:close/>
                </a:path>
              </a:pathLst>
            </a:custGeom>
            <a:solidFill>
              <a:srgbClr val="E24E42"/>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2052;p44">
              <a:extLst>
                <a:ext uri="{FF2B5EF4-FFF2-40B4-BE49-F238E27FC236}">
                  <a16:creationId xmlns:a16="http://schemas.microsoft.com/office/drawing/2014/main" id="{E7567B44-D55D-5620-69A1-2233C8E07C1B}"/>
                </a:ext>
              </a:extLst>
            </p:cNvPr>
            <p:cNvSpPr/>
            <p:nvPr/>
          </p:nvSpPr>
          <p:spPr>
            <a:xfrm>
              <a:off x="8027640" y="2804040"/>
              <a:ext cx="86040" cy="24480"/>
            </a:xfrm>
            <a:custGeom>
              <a:avLst/>
              <a:gdLst/>
              <a:ahLst/>
              <a:cxnLst/>
              <a:rect l="l" t="t" r="r" b="b"/>
              <a:pathLst>
                <a:path w="239" h="68" extrusionOk="0">
                  <a:moveTo>
                    <a:pt x="227" y="0"/>
                  </a:moveTo>
                  <a:lnTo>
                    <a:pt x="13" y="0"/>
                  </a:lnTo>
                  <a:cubicBezTo>
                    <a:pt x="6" y="0"/>
                    <a:pt x="0" y="6"/>
                    <a:pt x="0" y="13"/>
                  </a:cubicBezTo>
                  <a:lnTo>
                    <a:pt x="0" y="56"/>
                  </a:lnTo>
                  <a:cubicBezTo>
                    <a:pt x="0" y="63"/>
                    <a:pt x="6" y="68"/>
                    <a:pt x="13" y="68"/>
                  </a:cubicBezTo>
                  <a:lnTo>
                    <a:pt x="227" y="68"/>
                  </a:lnTo>
                  <a:cubicBezTo>
                    <a:pt x="234" y="68"/>
                    <a:pt x="239" y="63"/>
                    <a:pt x="239" y="56"/>
                  </a:cubicBezTo>
                  <a:lnTo>
                    <a:pt x="239" y="13"/>
                  </a:lnTo>
                  <a:cubicBezTo>
                    <a:pt x="239" y="6"/>
                    <a:pt x="234" y="0"/>
                    <a:pt x="227" y="0"/>
                  </a:cubicBezTo>
                  <a:close/>
                </a:path>
              </a:pathLst>
            </a:custGeom>
            <a:solidFill>
              <a:srgbClr val="E9B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2053;p44">
              <a:extLst>
                <a:ext uri="{FF2B5EF4-FFF2-40B4-BE49-F238E27FC236}">
                  <a16:creationId xmlns:a16="http://schemas.microsoft.com/office/drawing/2014/main" id="{727466B5-D0F1-BF0C-192F-8454637CC0AA}"/>
                </a:ext>
              </a:extLst>
            </p:cNvPr>
            <p:cNvSpPr/>
            <p:nvPr/>
          </p:nvSpPr>
          <p:spPr>
            <a:xfrm>
              <a:off x="7828560" y="2638800"/>
              <a:ext cx="379800" cy="379800"/>
            </a:xfrm>
            <a:custGeom>
              <a:avLst/>
              <a:gdLst/>
              <a:ahLst/>
              <a:cxnLst/>
              <a:rect l="l" t="t" r="r" b="b"/>
              <a:pathLst>
                <a:path w="1055" h="1055" extrusionOk="0">
                  <a:moveTo>
                    <a:pt x="956" y="751"/>
                  </a:moveTo>
                  <a:lnTo>
                    <a:pt x="99" y="751"/>
                  </a:lnTo>
                  <a:lnTo>
                    <a:pt x="99" y="236"/>
                  </a:lnTo>
                  <a:lnTo>
                    <a:pt x="956" y="236"/>
                  </a:lnTo>
                  <a:lnTo>
                    <a:pt x="956" y="751"/>
                  </a:lnTo>
                  <a:moveTo>
                    <a:pt x="990" y="819"/>
                  </a:moveTo>
                  <a:lnTo>
                    <a:pt x="65" y="819"/>
                  </a:lnTo>
                  <a:lnTo>
                    <a:pt x="65" y="782"/>
                  </a:lnTo>
                  <a:lnTo>
                    <a:pt x="990" y="782"/>
                  </a:lnTo>
                  <a:lnTo>
                    <a:pt x="990" y="819"/>
                  </a:lnTo>
                  <a:moveTo>
                    <a:pt x="65" y="167"/>
                  </a:moveTo>
                  <a:lnTo>
                    <a:pt x="990" y="167"/>
                  </a:lnTo>
                  <a:lnTo>
                    <a:pt x="990" y="205"/>
                  </a:lnTo>
                  <a:lnTo>
                    <a:pt x="972" y="205"/>
                  </a:lnTo>
                  <a:lnTo>
                    <a:pt x="972" y="205"/>
                  </a:lnTo>
                  <a:lnTo>
                    <a:pt x="84" y="205"/>
                  </a:lnTo>
                  <a:lnTo>
                    <a:pt x="84" y="205"/>
                  </a:lnTo>
                  <a:lnTo>
                    <a:pt x="65" y="205"/>
                  </a:lnTo>
                  <a:lnTo>
                    <a:pt x="65" y="167"/>
                  </a:lnTo>
                  <a:moveTo>
                    <a:pt x="528" y="1024"/>
                  </a:moveTo>
                  <a:cubicBezTo>
                    <a:pt x="517" y="1024"/>
                    <a:pt x="509" y="1016"/>
                    <a:pt x="509" y="1005"/>
                  </a:cubicBezTo>
                  <a:cubicBezTo>
                    <a:pt x="509" y="995"/>
                    <a:pt x="517" y="987"/>
                    <a:pt x="528" y="987"/>
                  </a:cubicBezTo>
                  <a:cubicBezTo>
                    <a:pt x="538" y="987"/>
                    <a:pt x="546" y="995"/>
                    <a:pt x="546" y="1005"/>
                  </a:cubicBezTo>
                  <a:cubicBezTo>
                    <a:pt x="546" y="1016"/>
                    <a:pt x="538" y="1024"/>
                    <a:pt x="528" y="1024"/>
                  </a:cubicBezTo>
                  <a:moveTo>
                    <a:pt x="31" y="99"/>
                  </a:moveTo>
                  <a:lnTo>
                    <a:pt x="1024" y="99"/>
                  </a:lnTo>
                  <a:lnTo>
                    <a:pt x="1024" y="136"/>
                  </a:lnTo>
                  <a:lnTo>
                    <a:pt x="31" y="136"/>
                  </a:lnTo>
                  <a:lnTo>
                    <a:pt x="31" y="99"/>
                  </a:lnTo>
                  <a:moveTo>
                    <a:pt x="509" y="49"/>
                  </a:moveTo>
                  <a:cubicBezTo>
                    <a:pt x="509" y="39"/>
                    <a:pt x="517" y="31"/>
                    <a:pt x="528" y="31"/>
                  </a:cubicBezTo>
                  <a:cubicBezTo>
                    <a:pt x="538" y="31"/>
                    <a:pt x="546" y="39"/>
                    <a:pt x="546" y="49"/>
                  </a:cubicBezTo>
                  <a:lnTo>
                    <a:pt x="546" y="68"/>
                  </a:lnTo>
                  <a:lnTo>
                    <a:pt x="509" y="68"/>
                  </a:lnTo>
                  <a:lnTo>
                    <a:pt x="509" y="49"/>
                  </a:lnTo>
                  <a:moveTo>
                    <a:pt x="1006" y="236"/>
                  </a:moveTo>
                  <a:cubicBezTo>
                    <a:pt x="1014" y="236"/>
                    <a:pt x="1021" y="229"/>
                    <a:pt x="1021" y="220"/>
                  </a:cubicBezTo>
                  <a:lnTo>
                    <a:pt x="1021" y="167"/>
                  </a:lnTo>
                  <a:lnTo>
                    <a:pt x="1040" y="167"/>
                  </a:lnTo>
                  <a:cubicBezTo>
                    <a:pt x="1048" y="167"/>
                    <a:pt x="1055" y="160"/>
                    <a:pt x="1055" y="152"/>
                  </a:cubicBezTo>
                  <a:lnTo>
                    <a:pt x="1055" y="84"/>
                  </a:lnTo>
                  <a:cubicBezTo>
                    <a:pt x="1055" y="75"/>
                    <a:pt x="1048" y="68"/>
                    <a:pt x="1040" y="68"/>
                  </a:cubicBezTo>
                  <a:lnTo>
                    <a:pt x="577" y="68"/>
                  </a:lnTo>
                  <a:lnTo>
                    <a:pt x="577" y="49"/>
                  </a:lnTo>
                  <a:cubicBezTo>
                    <a:pt x="577" y="22"/>
                    <a:pt x="555" y="0"/>
                    <a:pt x="528" y="0"/>
                  </a:cubicBezTo>
                  <a:cubicBezTo>
                    <a:pt x="500" y="0"/>
                    <a:pt x="478" y="22"/>
                    <a:pt x="478" y="49"/>
                  </a:cubicBezTo>
                  <a:lnTo>
                    <a:pt x="478" y="68"/>
                  </a:lnTo>
                  <a:lnTo>
                    <a:pt x="16" y="68"/>
                  </a:lnTo>
                  <a:cubicBezTo>
                    <a:pt x="7" y="68"/>
                    <a:pt x="0" y="75"/>
                    <a:pt x="0" y="84"/>
                  </a:cubicBezTo>
                  <a:lnTo>
                    <a:pt x="0" y="152"/>
                  </a:lnTo>
                  <a:cubicBezTo>
                    <a:pt x="0" y="160"/>
                    <a:pt x="7" y="167"/>
                    <a:pt x="16" y="167"/>
                  </a:cubicBezTo>
                  <a:lnTo>
                    <a:pt x="34" y="167"/>
                  </a:lnTo>
                  <a:lnTo>
                    <a:pt x="34" y="220"/>
                  </a:lnTo>
                  <a:cubicBezTo>
                    <a:pt x="34" y="229"/>
                    <a:pt x="41" y="236"/>
                    <a:pt x="50" y="236"/>
                  </a:cubicBezTo>
                  <a:lnTo>
                    <a:pt x="68" y="236"/>
                  </a:lnTo>
                  <a:lnTo>
                    <a:pt x="68" y="751"/>
                  </a:lnTo>
                  <a:lnTo>
                    <a:pt x="50" y="751"/>
                  </a:lnTo>
                  <a:cubicBezTo>
                    <a:pt x="41" y="751"/>
                    <a:pt x="34" y="758"/>
                    <a:pt x="34" y="766"/>
                  </a:cubicBezTo>
                  <a:lnTo>
                    <a:pt x="34" y="819"/>
                  </a:lnTo>
                  <a:lnTo>
                    <a:pt x="16" y="819"/>
                  </a:lnTo>
                  <a:cubicBezTo>
                    <a:pt x="7" y="819"/>
                    <a:pt x="0" y="826"/>
                    <a:pt x="0" y="835"/>
                  </a:cubicBezTo>
                  <a:lnTo>
                    <a:pt x="0" y="903"/>
                  </a:lnTo>
                  <a:cubicBezTo>
                    <a:pt x="0" y="912"/>
                    <a:pt x="7" y="919"/>
                    <a:pt x="16" y="919"/>
                  </a:cubicBezTo>
                  <a:lnTo>
                    <a:pt x="124" y="919"/>
                  </a:lnTo>
                  <a:cubicBezTo>
                    <a:pt x="133" y="919"/>
                    <a:pt x="140" y="912"/>
                    <a:pt x="140" y="903"/>
                  </a:cubicBezTo>
                  <a:cubicBezTo>
                    <a:pt x="140" y="894"/>
                    <a:pt x="133" y="888"/>
                    <a:pt x="124" y="888"/>
                  </a:cubicBezTo>
                  <a:lnTo>
                    <a:pt x="31" y="888"/>
                  </a:lnTo>
                  <a:lnTo>
                    <a:pt x="31" y="850"/>
                  </a:lnTo>
                  <a:lnTo>
                    <a:pt x="50" y="850"/>
                  </a:lnTo>
                  <a:lnTo>
                    <a:pt x="50" y="850"/>
                  </a:lnTo>
                  <a:lnTo>
                    <a:pt x="1006" y="850"/>
                  </a:lnTo>
                  <a:lnTo>
                    <a:pt x="1006" y="850"/>
                  </a:lnTo>
                  <a:lnTo>
                    <a:pt x="1024" y="850"/>
                  </a:lnTo>
                  <a:lnTo>
                    <a:pt x="1024" y="888"/>
                  </a:lnTo>
                  <a:lnTo>
                    <a:pt x="528" y="888"/>
                  </a:lnTo>
                  <a:lnTo>
                    <a:pt x="528" y="888"/>
                  </a:lnTo>
                  <a:lnTo>
                    <a:pt x="528" y="888"/>
                  </a:lnTo>
                  <a:lnTo>
                    <a:pt x="186" y="888"/>
                  </a:lnTo>
                  <a:cubicBezTo>
                    <a:pt x="178" y="888"/>
                    <a:pt x="171" y="894"/>
                    <a:pt x="171" y="903"/>
                  </a:cubicBezTo>
                  <a:cubicBezTo>
                    <a:pt x="171" y="912"/>
                    <a:pt x="178" y="919"/>
                    <a:pt x="186" y="919"/>
                  </a:cubicBezTo>
                  <a:lnTo>
                    <a:pt x="512" y="919"/>
                  </a:lnTo>
                  <a:lnTo>
                    <a:pt x="512" y="958"/>
                  </a:lnTo>
                  <a:cubicBezTo>
                    <a:pt x="493" y="965"/>
                    <a:pt x="478" y="984"/>
                    <a:pt x="478" y="1005"/>
                  </a:cubicBezTo>
                  <a:cubicBezTo>
                    <a:pt x="478" y="1033"/>
                    <a:pt x="500" y="1055"/>
                    <a:pt x="528" y="1055"/>
                  </a:cubicBezTo>
                  <a:cubicBezTo>
                    <a:pt x="555" y="1055"/>
                    <a:pt x="577" y="1033"/>
                    <a:pt x="577" y="1005"/>
                  </a:cubicBezTo>
                  <a:cubicBezTo>
                    <a:pt x="577" y="984"/>
                    <a:pt x="563" y="965"/>
                    <a:pt x="543" y="958"/>
                  </a:cubicBezTo>
                  <a:lnTo>
                    <a:pt x="543" y="919"/>
                  </a:lnTo>
                  <a:lnTo>
                    <a:pt x="1040" y="919"/>
                  </a:lnTo>
                  <a:cubicBezTo>
                    <a:pt x="1048" y="919"/>
                    <a:pt x="1055" y="912"/>
                    <a:pt x="1055" y="903"/>
                  </a:cubicBezTo>
                  <a:lnTo>
                    <a:pt x="1055" y="835"/>
                  </a:lnTo>
                  <a:cubicBezTo>
                    <a:pt x="1055" y="826"/>
                    <a:pt x="1048" y="819"/>
                    <a:pt x="1040" y="819"/>
                  </a:cubicBezTo>
                  <a:lnTo>
                    <a:pt x="1021" y="819"/>
                  </a:lnTo>
                  <a:lnTo>
                    <a:pt x="1021" y="766"/>
                  </a:lnTo>
                  <a:cubicBezTo>
                    <a:pt x="1021" y="758"/>
                    <a:pt x="1014" y="751"/>
                    <a:pt x="1006" y="751"/>
                  </a:cubicBezTo>
                  <a:lnTo>
                    <a:pt x="987" y="751"/>
                  </a:lnTo>
                  <a:lnTo>
                    <a:pt x="987" y="236"/>
                  </a:lnTo>
                  <a:lnTo>
                    <a:pt x="1006" y="236"/>
                  </a:lnTo>
                  <a:close/>
                </a:path>
              </a:pathLst>
            </a:custGeom>
            <a:solidFill>
              <a:srgbClr val="3C2C3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7" name="Google Shape;2054;p44">
              <a:extLst>
                <a:ext uri="{FF2B5EF4-FFF2-40B4-BE49-F238E27FC236}">
                  <a16:creationId xmlns:a16="http://schemas.microsoft.com/office/drawing/2014/main" id="{2FA36B12-6286-7592-3719-01B36AE94938}"/>
                </a:ext>
              </a:extLst>
            </p:cNvPr>
            <p:cNvSpPr/>
            <p:nvPr/>
          </p:nvSpPr>
          <p:spPr>
            <a:xfrm>
              <a:off x="7911720" y="2737080"/>
              <a:ext cx="213840" cy="158760"/>
            </a:xfrm>
            <a:custGeom>
              <a:avLst/>
              <a:gdLst/>
              <a:ahLst/>
              <a:cxnLst/>
              <a:rect l="l" t="t" r="r" b="b"/>
              <a:pathLst>
                <a:path w="594" h="441" extrusionOk="0">
                  <a:moveTo>
                    <a:pt x="220" y="31"/>
                  </a:moveTo>
                  <a:cubicBezTo>
                    <a:pt x="307" y="31"/>
                    <a:pt x="381" y="89"/>
                    <a:pt x="403" y="171"/>
                  </a:cubicBezTo>
                  <a:lnTo>
                    <a:pt x="364" y="171"/>
                  </a:lnTo>
                  <a:cubicBezTo>
                    <a:pt x="343" y="110"/>
                    <a:pt x="285" y="68"/>
                    <a:pt x="220" y="68"/>
                  </a:cubicBezTo>
                  <a:cubicBezTo>
                    <a:pt x="136" y="68"/>
                    <a:pt x="68" y="137"/>
                    <a:pt x="68" y="220"/>
                  </a:cubicBezTo>
                  <a:cubicBezTo>
                    <a:pt x="68" y="304"/>
                    <a:pt x="136" y="372"/>
                    <a:pt x="220" y="372"/>
                  </a:cubicBezTo>
                  <a:cubicBezTo>
                    <a:pt x="285" y="372"/>
                    <a:pt x="343" y="331"/>
                    <a:pt x="364" y="270"/>
                  </a:cubicBezTo>
                  <a:lnTo>
                    <a:pt x="403" y="270"/>
                  </a:lnTo>
                  <a:cubicBezTo>
                    <a:pt x="381" y="352"/>
                    <a:pt x="307" y="410"/>
                    <a:pt x="220" y="410"/>
                  </a:cubicBezTo>
                  <a:cubicBezTo>
                    <a:pt x="116" y="410"/>
                    <a:pt x="31" y="325"/>
                    <a:pt x="31" y="220"/>
                  </a:cubicBezTo>
                  <a:cubicBezTo>
                    <a:pt x="31" y="116"/>
                    <a:pt x="116" y="31"/>
                    <a:pt x="220" y="31"/>
                  </a:cubicBezTo>
                  <a:moveTo>
                    <a:pt x="488" y="133"/>
                  </a:moveTo>
                  <a:lnTo>
                    <a:pt x="559" y="133"/>
                  </a:lnTo>
                  <a:lnTo>
                    <a:pt x="549" y="171"/>
                  </a:lnTo>
                  <a:lnTo>
                    <a:pt x="479" y="171"/>
                  </a:lnTo>
                  <a:lnTo>
                    <a:pt x="488" y="133"/>
                  </a:lnTo>
                  <a:moveTo>
                    <a:pt x="488" y="307"/>
                  </a:moveTo>
                  <a:lnTo>
                    <a:pt x="479" y="270"/>
                  </a:lnTo>
                  <a:lnTo>
                    <a:pt x="549" y="270"/>
                  </a:lnTo>
                  <a:lnTo>
                    <a:pt x="559" y="307"/>
                  </a:lnTo>
                  <a:lnTo>
                    <a:pt x="488" y="307"/>
                  </a:lnTo>
                  <a:moveTo>
                    <a:pt x="338" y="239"/>
                  </a:moveTo>
                  <a:lnTo>
                    <a:pt x="338" y="202"/>
                  </a:lnTo>
                  <a:lnTo>
                    <a:pt x="459" y="202"/>
                  </a:lnTo>
                  <a:lnTo>
                    <a:pt x="459" y="202"/>
                  </a:lnTo>
                  <a:lnTo>
                    <a:pt x="546" y="202"/>
                  </a:lnTo>
                  <a:lnTo>
                    <a:pt x="546" y="239"/>
                  </a:lnTo>
                  <a:lnTo>
                    <a:pt x="338" y="239"/>
                  </a:lnTo>
                  <a:moveTo>
                    <a:pt x="220" y="236"/>
                  </a:moveTo>
                  <a:lnTo>
                    <a:pt x="270" y="236"/>
                  </a:lnTo>
                  <a:cubicBezTo>
                    <a:pt x="264" y="257"/>
                    <a:pt x="244" y="273"/>
                    <a:pt x="220" y="273"/>
                  </a:cubicBezTo>
                  <a:cubicBezTo>
                    <a:pt x="191" y="273"/>
                    <a:pt x="167" y="249"/>
                    <a:pt x="167" y="220"/>
                  </a:cubicBezTo>
                  <a:cubicBezTo>
                    <a:pt x="167" y="191"/>
                    <a:pt x="191" y="167"/>
                    <a:pt x="220" y="167"/>
                  </a:cubicBezTo>
                  <a:cubicBezTo>
                    <a:pt x="244" y="167"/>
                    <a:pt x="264" y="183"/>
                    <a:pt x="270" y="205"/>
                  </a:cubicBezTo>
                  <a:lnTo>
                    <a:pt x="220" y="205"/>
                  </a:lnTo>
                  <a:cubicBezTo>
                    <a:pt x="211" y="205"/>
                    <a:pt x="204" y="212"/>
                    <a:pt x="204" y="220"/>
                  </a:cubicBezTo>
                  <a:cubicBezTo>
                    <a:pt x="204" y="229"/>
                    <a:pt x="211" y="236"/>
                    <a:pt x="220" y="236"/>
                  </a:cubicBezTo>
                  <a:moveTo>
                    <a:pt x="322" y="171"/>
                  </a:moveTo>
                  <a:cubicBezTo>
                    <a:pt x="314" y="171"/>
                    <a:pt x="307" y="178"/>
                    <a:pt x="307" y="186"/>
                  </a:cubicBezTo>
                  <a:lnTo>
                    <a:pt x="307" y="205"/>
                  </a:lnTo>
                  <a:lnTo>
                    <a:pt x="302" y="205"/>
                  </a:lnTo>
                  <a:cubicBezTo>
                    <a:pt x="295" y="166"/>
                    <a:pt x="261" y="137"/>
                    <a:pt x="220" y="137"/>
                  </a:cubicBezTo>
                  <a:cubicBezTo>
                    <a:pt x="174" y="137"/>
                    <a:pt x="136" y="174"/>
                    <a:pt x="136" y="220"/>
                  </a:cubicBezTo>
                  <a:cubicBezTo>
                    <a:pt x="136" y="267"/>
                    <a:pt x="174" y="304"/>
                    <a:pt x="220" y="304"/>
                  </a:cubicBezTo>
                  <a:cubicBezTo>
                    <a:pt x="261" y="304"/>
                    <a:pt x="295" y="275"/>
                    <a:pt x="302" y="236"/>
                  </a:cubicBezTo>
                  <a:lnTo>
                    <a:pt x="307" y="236"/>
                  </a:lnTo>
                  <a:lnTo>
                    <a:pt x="307" y="254"/>
                  </a:lnTo>
                  <a:cubicBezTo>
                    <a:pt x="307" y="263"/>
                    <a:pt x="314" y="270"/>
                    <a:pt x="322" y="270"/>
                  </a:cubicBezTo>
                  <a:lnTo>
                    <a:pt x="331" y="270"/>
                  </a:lnTo>
                  <a:cubicBezTo>
                    <a:pt x="311" y="313"/>
                    <a:pt x="268" y="341"/>
                    <a:pt x="220" y="341"/>
                  </a:cubicBezTo>
                  <a:cubicBezTo>
                    <a:pt x="153" y="341"/>
                    <a:pt x="99" y="287"/>
                    <a:pt x="99" y="220"/>
                  </a:cubicBezTo>
                  <a:cubicBezTo>
                    <a:pt x="99" y="154"/>
                    <a:pt x="153" y="99"/>
                    <a:pt x="220" y="99"/>
                  </a:cubicBezTo>
                  <a:cubicBezTo>
                    <a:pt x="268" y="99"/>
                    <a:pt x="311" y="128"/>
                    <a:pt x="331" y="171"/>
                  </a:cubicBezTo>
                  <a:lnTo>
                    <a:pt x="322" y="171"/>
                  </a:lnTo>
                  <a:moveTo>
                    <a:pt x="220" y="441"/>
                  </a:moveTo>
                  <a:cubicBezTo>
                    <a:pt x="272" y="441"/>
                    <a:pt x="323" y="422"/>
                    <a:pt x="363" y="388"/>
                  </a:cubicBezTo>
                  <a:cubicBezTo>
                    <a:pt x="399" y="357"/>
                    <a:pt x="424" y="316"/>
                    <a:pt x="435" y="270"/>
                  </a:cubicBezTo>
                  <a:lnTo>
                    <a:pt x="447" y="270"/>
                  </a:lnTo>
                  <a:lnTo>
                    <a:pt x="461" y="327"/>
                  </a:lnTo>
                  <a:cubicBezTo>
                    <a:pt x="463" y="333"/>
                    <a:pt x="469" y="338"/>
                    <a:pt x="476" y="338"/>
                  </a:cubicBezTo>
                  <a:lnTo>
                    <a:pt x="578" y="338"/>
                  </a:lnTo>
                  <a:cubicBezTo>
                    <a:pt x="583" y="338"/>
                    <a:pt x="588" y="336"/>
                    <a:pt x="591" y="332"/>
                  </a:cubicBezTo>
                  <a:cubicBezTo>
                    <a:pt x="594" y="329"/>
                    <a:pt x="595" y="324"/>
                    <a:pt x="593" y="319"/>
                  </a:cubicBezTo>
                  <a:lnTo>
                    <a:pt x="577" y="253"/>
                  </a:lnTo>
                  <a:lnTo>
                    <a:pt x="577" y="188"/>
                  </a:lnTo>
                  <a:lnTo>
                    <a:pt x="593" y="122"/>
                  </a:lnTo>
                  <a:cubicBezTo>
                    <a:pt x="595" y="117"/>
                    <a:pt x="594" y="112"/>
                    <a:pt x="591" y="108"/>
                  </a:cubicBezTo>
                  <a:cubicBezTo>
                    <a:pt x="588" y="105"/>
                    <a:pt x="583" y="102"/>
                    <a:pt x="578" y="102"/>
                  </a:cubicBezTo>
                  <a:lnTo>
                    <a:pt x="476" y="102"/>
                  </a:lnTo>
                  <a:cubicBezTo>
                    <a:pt x="469" y="102"/>
                    <a:pt x="463" y="107"/>
                    <a:pt x="461" y="114"/>
                  </a:cubicBezTo>
                  <a:lnTo>
                    <a:pt x="447" y="171"/>
                  </a:lnTo>
                  <a:lnTo>
                    <a:pt x="435" y="171"/>
                  </a:lnTo>
                  <a:cubicBezTo>
                    <a:pt x="424" y="125"/>
                    <a:pt x="399" y="83"/>
                    <a:pt x="363" y="53"/>
                  </a:cubicBezTo>
                  <a:cubicBezTo>
                    <a:pt x="323" y="19"/>
                    <a:pt x="272" y="0"/>
                    <a:pt x="220" y="0"/>
                  </a:cubicBezTo>
                  <a:cubicBezTo>
                    <a:pt x="98" y="0"/>
                    <a:pt x="0" y="99"/>
                    <a:pt x="0" y="220"/>
                  </a:cubicBezTo>
                  <a:cubicBezTo>
                    <a:pt x="0" y="342"/>
                    <a:pt x="98" y="441"/>
                    <a:pt x="220" y="441"/>
                  </a:cubicBezTo>
                  <a:close/>
                </a:path>
              </a:pathLst>
            </a:custGeom>
            <a:solidFill>
              <a:srgbClr val="3C2C3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8" name="Google Shape;1682;p44">
            <a:extLst>
              <a:ext uri="{FF2B5EF4-FFF2-40B4-BE49-F238E27FC236}">
                <a16:creationId xmlns:a16="http://schemas.microsoft.com/office/drawing/2014/main" id="{0ADC3CE7-A486-4123-C8B7-C802CA89C140}"/>
              </a:ext>
            </a:extLst>
          </p:cNvPr>
          <p:cNvGrpSpPr/>
          <p:nvPr/>
        </p:nvGrpSpPr>
        <p:grpSpPr>
          <a:xfrm>
            <a:off x="7437540" y="2878252"/>
            <a:ext cx="965201" cy="1131915"/>
            <a:chOff x="5239800" y="1139760"/>
            <a:chExt cx="379080" cy="378720"/>
          </a:xfrm>
        </p:grpSpPr>
        <p:sp>
          <p:nvSpPr>
            <p:cNvPr id="39" name="Google Shape;1683;p44">
              <a:extLst>
                <a:ext uri="{FF2B5EF4-FFF2-40B4-BE49-F238E27FC236}">
                  <a16:creationId xmlns:a16="http://schemas.microsoft.com/office/drawing/2014/main" id="{17D4126E-4CD9-9630-A143-042BCD6206BF}"/>
                </a:ext>
              </a:extLst>
            </p:cNvPr>
            <p:cNvSpPr/>
            <p:nvPr/>
          </p:nvSpPr>
          <p:spPr>
            <a:xfrm>
              <a:off x="5386320" y="1433880"/>
              <a:ext cx="86040" cy="60120"/>
            </a:xfrm>
            <a:custGeom>
              <a:avLst/>
              <a:gdLst/>
              <a:ahLst/>
              <a:cxnLst/>
              <a:rect l="l" t="t" r="r" b="b"/>
              <a:pathLst>
                <a:path w="239" h="167" extrusionOk="0">
                  <a:moveTo>
                    <a:pt x="0" y="0"/>
                  </a:moveTo>
                  <a:lnTo>
                    <a:pt x="239" y="0"/>
                  </a:lnTo>
                  <a:lnTo>
                    <a:pt x="239" y="167"/>
                  </a:lnTo>
                  <a:lnTo>
                    <a:pt x="0" y="167"/>
                  </a:lnTo>
                  <a:lnTo>
                    <a:pt x="0" y="0"/>
                  </a:lnTo>
                  <a:close/>
                </a:path>
              </a:pathLst>
            </a:custGeom>
            <a:solidFill>
              <a:srgbClr val="008F95"/>
            </a:solidFill>
            <a:ln>
              <a:noFill/>
            </a:ln>
          </p:spPr>
          <p:txBody>
            <a:bodyPr spcFirstLastPara="1" wrap="square" lIns="90000" tIns="15100" rIns="90000" bIns="15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1684;p44">
              <a:extLst>
                <a:ext uri="{FF2B5EF4-FFF2-40B4-BE49-F238E27FC236}">
                  <a16:creationId xmlns:a16="http://schemas.microsoft.com/office/drawing/2014/main" id="{DC996AAE-AEBE-23A3-A705-35BF14F5D7D6}"/>
                </a:ext>
              </a:extLst>
            </p:cNvPr>
            <p:cNvSpPr/>
            <p:nvPr/>
          </p:nvSpPr>
          <p:spPr>
            <a:xfrm>
              <a:off x="5417280" y="1433880"/>
              <a:ext cx="24480" cy="29880"/>
            </a:xfrm>
            <a:custGeom>
              <a:avLst/>
              <a:gdLst/>
              <a:ahLst/>
              <a:cxnLst/>
              <a:rect l="l" t="t" r="r" b="b"/>
              <a:pathLst>
                <a:path w="68" h="83" extrusionOk="0">
                  <a:moveTo>
                    <a:pt x="68" y="0"/>
                  </a:moveTo>
                  <a:lnTo>
                    <a:pt x="68" y="71"/>
                  </a:lnTo>
                  <a:cubicBezTo>
                    <a:pt x="68" y="78"/>
                    <a:pt x="62" y="83"/>
                    <a:pt x="55" y="83"/>
                  </a:cubicBezTo>
                  <a:lnTo>
                    <a:pt x="12" y="83"/>
                  </a:lnTo>
                  <a:cubicBezTo>
                    <a:pt x="5" y="83"/>
                    <a:pt x="0" y="78"/>
                    <a:pt x="0" y="71"/>
                  </a:cubicBezTo>
                  <a:lnTo>
                    <a:pt x="0" y="0"/>
                  </a:lnTo>
                  <a:lnTo>
                    <a:pt x="68" y="0"/>
                  </a:lnTo>
                  <a:close/>
                </a:path>
              </a:pathLst>
            </a:custGeom>
            <a:solidFill>
              <a:srgbClr val="008F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1685;p44">
              <a:extLst>
                <a:ext uri="{FF2B5EF4-FFF2-40B4-BE49-F238E27FC236}">
                  <a16:creationId xmlns:a16="http://schemas.microsoft.com/office/drawing/2014/main" id="{118C8B92-0E7A-576A-4E01-4975FF0B30B0}"/>
                </a:ext>
              </a:extLst>
            </p:cNvPr>
            <p:cNvSpPr/>
            <p:nvPr/>
          </p:nvSpPr>
          <p:spPr>
            <a:xfrm>
              <a:off x="5245560" y="1181880"/>
              <a:ext cx="367560" cy="257400"/>
            </a:xfrm>
            <a:custGeom>
              <a:avLst/>
              <a:gdLst/>
              <a:ahLst/>
              <a:cxnLst/>
              <a:rect l="l" t="t" r="r" b="b"/>
              <a:pathLst>
                <a:path w="1021" h="715" extrusionOk="0">
                  <a:moveTo>
                    <a:pt x="68" y="0"/>
                  </a:moveTo>
                  <a:cubicBezTo>
                    <a:pt x="30" y="0"/>
                    <a:pt x="0" y="31"/>
                    <a:pt x="0" y="68"/>
                  </a:cubicBezTo>
                  <a:lnTo>
                    <a:pt x="0" y="647"/>
                  </a:lnTo>
                  <a:cubicBezTo>
                    <a:pt x="0" y="685"/>
                    <a:pt x="30" y="715"/>
                    <a:pt x="68" y="715"/>
                  </a:cubicBezTo>
                  <a:lnTo>
                    <a:pt x="953" y="715"/>
                  </a:lnTo>
                  <a:cubicBezTo>
                    <a:pt x="991" y="715"/>
                    <a:pt x="1021" y="685"/>
                    <a:pt x="1021" y="647"/>
                  </a:cubicBezTo>
                  <a:lnTo>
                    <a:pt x="1021" y="68"/>
                  </a:lnTo>
                  <a:cubicBezTo>
                    <a:pt x="1021" y="31"/>
                    <a:pt x="991" y="0"/>
                    <a:pt x="953" y="0"/>
                  </a:cubicBezTo>
                  <a:lnTo>
                    <a:pt x="68" y="0"/>
                  </a:lnTo>
                  <a:close/>
                </a:path>
              </a:pathLst>
            </a:custGeom>
            <a:solidFill>
              <a:srgbClr val="008F9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1686;p44">
              <a:extLst>
                <a:ext uri="{FF2B5EF4-FFF2-40B4-BE49-F238E27FC236}">
                  <a16:creationId xmlns:a16="http://schemas.microsoft.com/office/drawing/2014/main" id="{A7D9C1F1-E783-1A56-4747-A0494E56E938}"/>
                </a:ext>
              </a:extLst>
            </p:cNvPr>
            <p:cNvSpPr/>
            <p:nvPr/>
          </p:nvSpPr>
          <p:spPr>
            <a:xfrm>
              <a:off x="5270040" y="1206360"/>
              <a:ext cx="318600" cy="183960"/>
            </a:xfrm>
            <a:custGeom>
              <a:avLst/>
              <a:gdLst/>
              <a:ahLst/>
              <a:cxnLst/>
              <a:rect l="l" t="t" r="r" b="b"/>
              <a:pathLst>
                <a:path w="885" h="511" extrusionOk="0">
                  <a:moveTo>
                    <a:pt x="885" y="499"/>
                  </a:moveTo>
                  <a:lnTo>
                    <a:pt x="885" y="13"/>
                  </a:lnTo>
                  <a:cubicBezTo>
                    <a:pt x="885" y="6"/>
                    <a:pt x="880" y="0"/>
                    <a:pt x="873" y="0"/>
                  </a:cubicBezTo>
                  <a:lnTo>
                    <a:pt x="12" y="0"/>
                  </a:lnTo>
                  <a:cubicBezTo>
                    <a:pt x="6" y="0"/>
                    <a:pt x="0" y="6"/>
                    <a:pt x="0" y="13"/>
                  </a:cubicBezTo>
                  <a:lnTo>
                    <a:pt x="0" y="499"/>
                  </a:lnTo>
                  <a:cubicBezTo>
                    <a:pt x="0" y="506"/>
                    <a:pt x="6" y="511"/>
                    <a:pt x="12" y="511"/>
                  </a:cubicBezTo>
                  <a:lnTo>
                    <a:pt x="873" y="511"/>
                  </a:lnTo>
                  <a:cubicBezTo>
                    <a:pt x="880" y="511"/>
                    <a:pt x="885" y="506"/>
                    <a:pt x="885" y="499"/>
                  </a:cubicBezTo>
                  <a:close/>
                </a:path>
              </a:pathLst>
            </a:custGeom>
            <a:solidFill>
              <a:srgbClr val="DDFBF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1687;p44">
              <a:extLst>
                <a:ext uri="{FF2B5EF4-FFF2-40B4-BE49-F238E27FC236}">
                  <a16:creationId xmlns:a16="http://schemas.microsoft.com/office/drawing/2014/main" id="{1A8FCD10-6BB4-0A34-38FB-DB8EF4F23ADD}"/>
                </a:ext>
              </a:extLst>
            </p:cNvPr>
            <p:cNvSpPr/>
            <p:nvPr/>
          </p:nvSpPr>
          <p:spPr>
            <a:xfrm>
              <a:off x="5245560" y="1390320"/>
              <a:ext cx="367560" cy="48960"/>
            </a:xfrm>
            <a:custGeom>
              <a:avLst/>
              <a:gdLst/>
              <a:ahLst/>
              <a:cxnLst/>
              <a:rect l="l" t="t" r="r" b="b"/>
              <a:pathLst>
                <a:path w="1021" h="136" extrusionOk="0">
                  <a:moveTo>
                    <a:pt x="0" y="0"/>
                  </a:moveTo>
                  <a:lnTo>
                    <a:pt x="0" y="68"/>
                  </a:lnTo>
                  <a:cubicBezTo>
                    <a:pt x="0" y="106"/>
                    <a:pt x="30" y="136"/>
                    <a:pt x="68" y="136"/>
                  </a:cubicBezTo>
                  <a:lnTo>
                    <a:pt x="953" y="136"/>
                  </a:lnTo>
                  <a:cubicBezTo>
                    <a:pt x="991" y="136"/>
                    <a:pt x="1021" y="106"/>
                    <a:pt x="1021" y="68"/>
                  </a:cubicBezTo>
                  <a:lnTo>
                    <a:pt x="1021" y="0"/>
                  </a:lnTo>
                  <a:lnTo>
                    <a:pt x="0" y="0"/>
                  </a:lnTo>
                  <a:close/>
                </a:path>
              </a:pathLst>
            </a:custGeom>
            <a:solidFill>
              <a:srgbClr val="008F95"/>
            </a:solidFill>
            <a:ln>
              <a:noFill/>
            </a:ln>
          </p:spPr>
          <p:txBody>
            <a:bodyPr spcFirstLastPara="1" wrap="square" lIns="90000" tIns="3950" rIns="90000" bIns="3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1688;p44">
              <a:extLst>
                <a:ext uri="{FF2B5EF4-FFF2-40B4-BE49-F238E27FC236}">
                  <a16:creationId xmlns:a16="http://schemas.microsoft.com/office/drawing/2014/main" id="{8AC34484-0D5C-F5E8-C136-4C5BB1D06A1D}"/>
                </a:ext>
              </a:extLst>
            </p:cNvPr>
            <p:cNvSpPr/>
            <p:nvPr/>
          </p:nvSpPr>
          <p:spPr>
            <a:xfrm>
              <a:off x="5331240" y="1488240"/>
              <a:ext cx="196200" cy="24480"/>
            </a:xfrm>
            <a:custGeom>
              <a:avLst/>
              <a:gdLst/>
              <a:ahLst/>
              <a:cxnLst/>
              <a:rect l="l" t="t" r="r" b="b"/>
              <a:pathLst>
                <a:path w="545" h="68" extrusionOk="0">
                  <a:moveTo>
                    <a:pt x="533" y="0"/>
                  </a:moveTo>
                  <a:lnTo>
                    <a:pt x="13" y="0"/>
                  </a:lnTo>
                  <a:cubicBezTo>
                    <a:pt x="6" y="0"/>
                    <a:pt x="0" y="6"/>
                    <a:pt x="0" y="13"/>
                  </a:cubicBezTo>
                  <a:lnTo>
                    <a:pt x="0" y="56"/>
                  </a:lnTo>
                  <a:cubicBezTo>
                    <a:pt x="0" y="63"/>
                    <a:pt x="6" y="68"/>
                    <a:pt x="13" y="68"/>
                  </a:cubicBezTo>
                  <a:lnTo>
                    <a:pt x="533" y="68"/>
                  </a:lnTo>
                  <a:cubicBezTo>
                    <a:pt x="539" y="68"/>
                    <a:pt x="545" y="63"/>
                    <a:pt x="545" y="56"/>
                  </a:cubicBezTo>
                  <a:lnTo>
                    <a:pt x="545" y="13"/>
                  </a:lnTo>
                  <a:cubicBezTo>
                    <a:pt x="545" y="6"/>
                    <a:pt x="539" y="0"/>
                    <a:pt x="533" y="0"/>
                  </a:cubicBezTo>
                  <a:close/>
                </a:path>
              </a:pathLst>
            </a:custGeom>
            <a:solidFill>
              <a:srgbClr val="008F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1689;p44">
              <a:extLst>
                <a:ext uri="{FF2B5EF4-FFF2-40B4-BE49-F238E27FC236}">
                  <a16:creationId xmlns:a16="http://schemas.microsoft.com/office/drawing/2014/main" id="{88F6D130-967E-094D-06B6-A4713277B383}"/>
                </a:ext>
              </a:extLst>
            </p:cNvPr>
            <p:cNvSpPr/>
            <p:nvPr/>
          </p:nvSpPr>
          <p:spPr>
            <a:xfrm>
              <a:off x="5331240" y="1145160"/>
              <a:ext cx="196200" cy="245160"/>
            </a:xfrm>
            <a:custGeom>
              <a:avLst/>
              <a:gdLst/>
              <a:ahLst/>
              <a:cxnLst/>
              <a:rect l="l" t="t" r="r" b="b"/>
              <a:pathLst>
                <a:path w="545" h="681" extrusionOk="0">
                  <a:moveTo>
                    <a:pt x="545" y="175"/>
                  </a:moveTo>
                  <a:lnTo>
                    <a:pt x="545" y="681"/>
                  </a:lnTo>
                  <a:lnTo>
                    <a:pt x="0" y="681"/>
                  </a:lnTo>
                  <a:lnTo>
                    <a:pt x="0" y="12"/>
                  </a:lnTo>
                  <a:cubicBezTo>
                    <a:pt x="0" y="6"/>
                    <a:pt x="6" y="0"/>
                    <a:pt x="13" y="0"/>
                  </a:cubicBezTo>
                  <a:lnTo>
                    <a:pt x="370" y="0"/>
                  </a:lnTo>
                  <a:cubicBezTo>
                    <a:pt x="373" y="0"/>
                    <a:pt x="376" y="1"/>
                    <a:pt x="378" y="4"/>
                  </a:cubicBezTo>
                  <a:lnTo>
                    <a:pt x="541" y="167"/>
                  </a:lnTo>
                  <a:cubicBezTo>
                    <a:pt x="544" y="169"/>
                    <a:pt x="545" y="172"/>
                    <a:pt x="545" y="175"/>
                  </a:cubicBezTo>
                  <a:close/>
                </a:path>
              </a:pathLst>
            </a:custGeom>
            <a:solidFill>
              <a:srgbClr val="DDFBF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1690;p44">
              <a:extLst>
                <a:ext uri="{FF2B5EF4-FFF2-40B4-BE49-F238E27FC236}">
                  <a16:creationId xmlns:a16="http://schemas.microsoft.com/office/drawing/2014/main" id="{C83A3DE3-299D-F597-4D87-D1C88FD84768}"/>
                </a:ext>
              </a:extLst>
            </p:cNvPr>
            <p:cNvSpPr/>
            <p:nvPr/>
          </p:nvSpPr>
          <p:spPr>
            <a:xfrm>
              <a:off x="5355720" y="1243080"/>
              <a:ext cx="147240" cy="24840"/>
            </a:xfrm>
            <a:custGeom>
              <a:avLst/>
              <a:gdLst/>
              <a:ahLst/>
              <a:cxnLst/>
              <a:rect l="l" t="t" r="r" b="b"/>
              <a:pathLst>
                <a:path w="409" h="69" extrusionOk="0">
                  <a:moveTo>
                    <a:pt x="397" y="69"/>
                  </a:moveTo>
                  <a:lnTo>
                    <a:pt x="13" y="69"/>
                  </a:lnTo>
                  <a:cubicBezTo>
                    <a:pt x="6" y="69"/>
                    <a:pt x="0" y="63"/>
                    <a:pt x="0" y="56"/>
                  </a:cubicBezTo>
                  <a:lnTo>
                    <a:pt x="0" y="13"/>
                  </a:lnTo>
                  <a:cubicBezTo>
                    <a:pt x="0" y="6"/>
                    <a:pt x="6" y="0"/>
                    <a:pt x="13" y="0"/>
                  </a:cubicBezTo>
                  <a:lnTo>
                    <a:pt x="397" y="0"/>
                  </a:lnTo>
                  <a:cubicBezTo>
                    <a:pt x="403" y="0"/>
                    <a:pt x="409" y="6"/>
                    <a:pt x="409" y="13"/>
                  </a:cubicBezTo>
                  <a:lnTo>
                    <a:pt x="409" y="56"/>
                  </a:lnTo>
                  <a:cubicBezTo>
                    <a:pt x="409" y="63"/>
                    <a:pt x="403" y="69"/>
                    <a:pt x="397" y="69"/>
                  </a:cubicBezTo>
                  <a:close/>
                </a:path>
              </a:pathLst>
            </a:custGeom>
            <a:solidFill>
              <a:srgbClr val="DDFBF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1691;p44">
              <a:extLst>
                <a:ext uri="{FF2B5EF4-FFF2-40B4-BE49-F238E27FC236}">
                  <a16:creationId xmlns:a16="http://schemas.microsoft.com/office/drawing/2014/main" id="{2120B9F4-0FF1-BE8C-72DE-AA597CE004F2}"/>
                </a:ext>
              </a:extLst>
            </p:cNvPr>
            <p:cNvSpPr/>
            <p:nvPr/>
          </p:nvSpPr>
          <p:spPr>
            <a:xfrm>
              <a:off x="5355720" y="1292400"/>
              <a:ext cx="147240" cy="24480"/>
            </a:xfrm>
            <a:custGeom>
              <a:avLst/>
              <a:gdLst/>
              <a:ahLst/>
              <a:cxnLst/>
              <a:rect l="l" t="t" r="r" b="b"/>
              <a:pathLst>
                <a:path w="409" h="68" extrusionOk="0">
                  <a:moveTo>
                    <a:pt x="397" y="68"/>
                  </a:moveTo>
                  <a:lnTo>
                    <a:pt x="13" y="68"/>
                  </a:lnTo>
                  <a:cubicBezTo>
                    <a:pt x="6" y="68"/>
                    <a:pt x="0" y="62"/>
                    <a:pt x="0" y="55"/>
                  </a:cubicBezTo>
                  <a:lnTo>
                    <a:pt x="0" y="12"/>
                  </a:lnTo>
                  <a:cubicBezTo>
                    <a:pt x="0" y="5"/>
                    <a:pt x="6" y="0"/>
                    <a:pt x="13" y="0"/>
                  </a:cubicBezTo>
                  <a:lnTo>
                    <a:pt x="397" y="0"/>
                  </a:lnTo>
                  <a:cubicBezTo>
                    <a:pt x="403" y="0"/>
                    <a:pt x="409" y="5"/>
                    <a:pt x="409" y="12"/>
                  </a:cubicBezTo>
                  <a:lnTo>
                    <a:pt x="409" y="55"/>
                  </a:lnTo>
                  <a:cubicBezTo>
                    <a:pt x="409" y="62"/>
                    <a:pt x="403" y="68"/>
                    <a:pt x="397" y="68"/>
                  </a:cubicBezTo>
                  <a:close/>
                </a:path>
              </a:pathLst>
            </a:custGeom>
            <a:solidFill>
              <a:srgbClr val="DDFBF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1692;p44">
              <a:extLst>
                <a:ext uri="{FF2B5EF4-FFF2-40B4-BE49-F238E27FC236}">
                  <a16:creationId xmlns:a16="http://schemas.microsoft.com/office/drawing/2014/main" id="{5DEA936E-ADAB-916F-A0CB-0F1CF70E82EB}"/>
                </a:ext>
              </a:extLst>
            </p:cNvPr>
            <p:cNvSpPr/>
            <p:nvPr/>
          </p:nvSpPr>
          <p:spPr>
            <a:xfrm>
              <a:off x="5380200" y="1341360"/>
              <a:ext cx="98280" cy="24480"/>
            </a:xfrm>
            <a:custGeom>
              <a:avLst/>
              <a:gdLst/>
              <a:ahLst/>
              <a:cxnLst/>
              <a:rect l="l" t="t" r="r" b="b"/>
              <a:pathLst>
                <a:path w="273" h="68" extrusionOk="0">
                  <a:moveTo>
                    <a:pt x="260" y="68"/>
                  </a:moveTo>
                  <a:lnTo>
                    <a:pt x="13" y="68"/>
                  </a:lnTo>
                  <a:cubicBezTo>
                    <a:pt x="6" y="68"/>
                    <a:pt x="0" y="62"/>
                    <a:pt x="0" y="56"/>
                  </a:cubicBezTo>
                  <a:lnTo>
                    <a:pt x="0" y="12"/>
                  </a:lnTo>
                  <a:cubicBezTo>
                    <a:pt x="0" y="5"/>
                    <a:pt x="6" y="0"/>
                    <a:pt x="13" y="0"/>
                  </a:cubicBezTo>
                  <a:lnTo>
                    <a:pt x="260" y="0"/>
                  </a:lnTo>
                  <a:cubicBezTo>
                    <a:pt x="267" y="0"/>
                    <a:pt x="273" y="5"/>
                    <a:pt x="273" y="12"/>
                  </a:cubicBezTo>
                  <a:lnTo>
                    <a:pt x="273" y="56"/>
                  </a:lnTo>
                  <a:cubicBezTo>
                    <a:pt x="273" y="62"/>
                    <a:pt x="267" y="68"/>
                    <a:pt x="260" y="68"/>
                  </a:cubicBezTo>
                  <a:close/>
                </a:path>
              </a:pathLst>
            </a:custGeom>
            <a:solidFill>
              <a:srgbClr val="DDFBF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1693;p44">
              <a:extLst>
                <a:ext uri="{FF2B5EF4-FFF2-40B4-BE49-F238E27FC236}">
                  <a16:creationId xmlns:a16="http://schemas.microsoft.com/office/drawing/2014/main" id="{B010AB4A-28AF-DE1B-E18A-AF3F34DC828F}"/>
                </a:ext>
              </a:extLst>
            </p:cNvPr>
            <p:cNvSpPr/>
            <p:nvPr/>
          </p:nvSpPr>
          <p:spPr>
            <a:xfrm>
              <a:off x="5466240" y="1145520"/>
              <a:ext cx="60840" cy="60840"/>
            </a:xfrm>
            <a:custGeom>
              <a:avLst/>
              <a:gdLst/>
              <a:ahLst/>
              <a:cxnLst/>
              <a:rect l="l" t="t" r="r" b="b"/>
              <a:pathLst>
                <a:path w="169" h="169" extrusionOk="0">
                  <a:moveTo>
                    <a:pt x="166" y="166"/>
                  </a:moveTo>
                  <a:lnTo>
                    <a:pt x="3" y="3"/>
                  </a:lnTo>
                  <a:cubicBezTo>
                    <a:pt x="2" y="2"/>
                    <a:pt x="1" y="1"/>
                    <a:pt x="0" y="0"/>
                  </a:cubicBezTo>
                  <a:lnTo>
                    <a:pt x="0" y="157"/>
                  </a:lnTo>
                  <a:cubicBezTo>
                    <a:pt x="0" y="164"/>
                    <a:pt x="5" y="169"/>
                    <a:pt x="12" y="169"/>
                  </a:cubicBezTo>
                  <a:lnTo>
                    <a:pt x="169" y="169"/>
                  </a:lnTo>
                  <a:cubicBezTo>
                    <a:pt x="168" y="168"/>
                    <a:pt x="167" y="167"/>
                    <a:pt x="166" y="166"/>
                  </a:cubicBezTo>
                  <a:close/>
                </a:path>
              </a:pathLst>
            </a:custGeom>
            <a:solidFill>
              <a:srgbClr val="DDFBFC"/>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1694;p44">
              <a:extLst>
                <a:ext uri="{FF2B5EF4-FFF2-40B4-BE49-F238E27FC236}">
                  <a16:creationId xmlns:a16="http://schemas.microsoft.com/office/drawing/2014/main" id="{F47A5628-174E-AF4B-4A88-E5967432E51E}"/>
                </a:ext>
              </a:extLst>
            </p:cNvPr>
            <p:cNvSpPr/>
            <p:nvPr/>
          </p:nvSpPr>
          <p:spPr>
            <a:xfrm>
              <a:off x="5239800" y="1139760"/>
              <a:ext cx="379080" cy="378720"/>
            </a:xfrm>
            <a:custGeom>
              <a:avLst/>
              <a:gdLst/>
              <a:ahLst/>
              <a:cxnLst/>
              <a:rect l="l" t="t" r="r" b="b"/>
              <a:pathLst>
                <a:path w="1053" h="1052" extrusionOk="0">
                  <a:moveTo>
                    <a:pt x="985" y="681"/>
                  </a:moveTo>
                  <a:lnTo>
                    <a:pt x="985" y="185"/>
                  </a:lnTo>
                  <a:cubicBezTo>
                    <a:pt x="985" y="177"/>
                    <a:pt x="978" y="170"/>
                    <a:pt x="969" y="170"/>
                  </a:cubicBezTo>
                  <a:lnTo>
                    <a:pt x="805" y="170"/>
                  </a:lnTo>
                  <a:lnTo>
                    <a:pt x="768" y="133"/>
                  </a:lnTo>
                  <a:lnTo>
                    <a:pt x="969" y="133"/>
                  </a:lnTo>
                  <a:cubicBezTo>
                    <a:pt x="998" y="133"/>
                    <a:pt x="1022" y="156"/>
                    <a:pt x="1022" y="185"/>
                  </a:cubicBezTo>
                  <a:lnTo>
                    <a:pt x="1022" y="681"/>
                  </a:lnTo>
                  <a:lnTo>
                    <a:pt x="985" y="681"/>
                  </a:lnTo>
                  <a:moveTo>
                    <a:pt x="954" y="681"/>
                  </a:moveTo>
                  <a:lnTo>
                    <a:pt x="814" y="681"/>
                  </a:lnTo>
                  <a:lnTo>
                    <a:pt x="814" y="201"/>
                  </a:lnTo>
                  <a:lnTo>
                    <a:pt x="954" y="201"/>
                  </a:lnTo>
                  <a:lnTo>
                    <a:pt x="954" y="681"/>
                  </a:lnTo>
                  <a:moveTo>
                    <a:pt x="270" y="681"/>
                  </a:moveTo>
                  <a:lnTo>
                    <a:pt x="270" y="31"/>
                  </a:lnTo>
                  <a:lnTo>
                    <a:pt x="613" y="31"/>
                  </a:lnTo>
                  <a:lnTo>
                    <a:pt x="613" y="185"/>
                  </a:lnTo>
                  <a:cubicBezTo>
                    <a:pt x="613" y="194"/>
                    <a:pt x="620" y="201"/>
                    <a:pt x="629" y="201"/>
                  </a:cubicBezTo>
                  <a:lnTo>
                    <a:pt x="784" y="201"/>
                  </a:lnTo>
                  <a:lnTo>
                    <a:pt x="784" y="681"/>
                  </a:lnTo>
                  <a:lnTo>
                    <a:pt x="270" y="681"/>
                  </a:lnTo>
                  <a:moveTo>
                    <a:pt x="31" y="185"/>
                  </a:moveTo>
                  <a:cubicBezTo>
                    <a:pt x="31" y="156"/>
                    <a:pt x="55" y="133"/>
                    <a:pt x="84" y="133"/>
                  </a:cubicBezTo>
                  <a:lnTo>
                    <a:pt x="239" y="133"/>
                  </a:lnTo>
                  <a:lnTo>
                    <a:pt x="239" y="170"/>
                  </a:lnTo>
                  <a:lnTo>
                    <a:pt x="84" y="170"/>
                  </a:lnTo>
                  <a:cubicBezTo>
                    <a:pt x="75" y="170"/>
                    <a:pt x="69" y="177"/>
                    <a:pt x="69" y="185"/>
                  </a:cubicBezTo>
                  <a:lnTo>
                    <a:pt x="69" y="681"/>
                  </a:lnTo>
                  <a:lnTo>
                    <a:pt x="31" y="681"/>
                  </a:lnTo>
                  <a:lnTo>
                    <a:pt x="31" y="185"/>
                  </a:lnTo>
                  <a:moveTo>
                    <a:pt x="239" y="681"/>
                  </a:moveTo>
                  <a:lnTo>
                    <a:pt x="99" y="681"/>
                  </a:lnTo>
                  <a:lnTo>
                    <a:pt x="99" y="201"/>
                  </a:lnTo>
                  <a:lnTo>
                    <a:pt x="239" y="201"/>
                  </a:lnTo>
                  <a:lnTo>
                    <a:pt x="239" y="681"/>
                  </a:lnTo>
                  <a:moveTo>
                    <a:pt x="644" y="52"/>
                  </a:moveTo>
                  <a:lnTo>
                    <a:pt x="720" y="128"/>
                  </a:lnTo>
                  <a:lnTo>
                    <a:pt x="762" y="170"/>
                  </a:lnTo>
                  <a:lnTo>
                    <a:pt x="644" y="170"/>
                  </a:lnTo>
                  <a:lnTo>
                    <a:pt x="644" y="52"/>
                  </a:lnTo>
                  <a:moveTo>
                    <a:pt x="630" y="953"/>
                  </a:moveTo>
                  <a:lnTo>
                    <a:pt x="423" y="953"/>
                  </a:lnTo>
                  <a:lnTo>
                    <a:pt x="423" y="848"/>
                  </a:lnTo>
                  <a:lnTo>
                    <a:pt x="477" y="848"/>
                  </a:lnTo>
                  <a:lnTo>
                    <a:pt x="477" y="900"/>
                  </a:lnTo>
                  <a:cubicBezTo>
                    <a:pt x="477" y="909"/>
                    <a:pt x="484" y="916"/>
                    <a:pt x="493" y="916"/>
                  </a:cubicBezTo>
                  <a:lnTo>
                    <a:pt x="561" y="916"/>
                  </a:lnTo>
                  <a:cubicBezTo>
                    <a:pt x="569" y="916"/>
                    <a:pt x="576" y="909"/>
                    <a:pt x="576" y="900"/>
                  </a:cubicBezTo>
                  <a:lnTo>
                    <a:pt x="576" y="848"/>
                  </a:lnTo>
                  <a:lnTo>
                    <a:pt x="630" y="848"/>
                  </a:lnTo>
                  <a:lnTo>
                    <a:pt x="630" y="953"/>
                  </a:lnTo>
                  <a:moveTo>
                    <a:pt x="784" y="1021"/>
                  </a:moveTo>
                  <a:lnTo>
                    <a:pt x="270" y="1021"/>
                  </a:lnTo>
                  <a:lnTo>
                    <a:pt x="270" y="984"/>
                  </a:lnTo>
                  <a:lnTo>
                    <a:pt x="784" y="984"/>
                  </a:lnTo>
                  <a:lnTo>
                    <a:pt x="784" y="1021"/>
                  </a:lnTo>
                  <a:moveTo>
                    <a:pt x="508" y="848"/>
                  </a:moveTo>
                  <a:lnTo>
                    <a:pt x="545" y="848"/>
                  </a:lnTo>
                  <a:lnTo>
                    <a:pt x="545" y="885"/>
                  </a:lnTo>
                  <a:lnTo>
                    <a:pt x="508" y="885"/>
                  </a:lnTo>
                  <a:lnTo>
                    <a:pt x="508" y="848"/>
                  </a:lnTo>
                  <a:moveTo>
                    <a:pt x="1053" y="696"/>
                  </a:moveTo>
                  <a:lnTo>
                    <a:pt x="1053" y="696"/>
                  </a:lnTo>
                  <a:lnTo>
                    <a:pt x="1053" y="185"/>
                  </a:lnTo>
                  <a:cubicBezTo>
                    <a:pt x="1053" y="139"/>
                    <a:pt x="1015" y="102"/>
                    <a:pt x="969" y="102"/>
                  </a:cubicBezTo>
                  <a:lnTo>
                    <a:pt x="737" y="102"/>
                  </a:lnTo>
                  <a:lnTo>
                    <a:pt x="640" y="4"/>
                  </a:lnTo>
                  <a:cubicBezTo>
                    <a:pt x="639" y="4"/>
                    <a:pt x="639" y="3"/>
                    <a:pt x="638" y="3"/>
                  </a:cubicBezTo>
                  <a:lnTo>
                    <a:pt x="638" y="3"/>
                  </a:lnTo>
                  <a:cubicBezTo>
                    <a:pt x="637" y="2"/>
                    <a:pt x="637" y="2"/>
                    <a:pt x="636" y="1"/>
                  </a:cubicBezTo>
                  <a:lnTo>
                    <a:pt x="636" y="1"/>
                  </a:lnTo>
                  <a:cubicBezTo>
                    <a:pt x="635" y="1"/>
                    <a:pt x="635" y="1"/>
                    <a:pt x="634" y="1"/>
                  </a:cubicBezTo>
                  <a:lnTo>
                    <a:pt x="634" y="1"/>
                  </a:lnTo>
                  <a:cubicBezTo>
                    <a:pt x="633" y="0"/>
                    <a:pt x="632" y="0"/>
                    <a:pt x="632" y="0"/>
                  </a:cubicBezTo>
                  <a:lnTo>
                    <a:pt x="632" y="0"/>
                  </a:lnTo>
                  <a:cubicBezTo>
                    <a:pt x="631" y="0"/>
                    <a:pt x="630" y="0"/>
                    <a:pt x="630" y="0"/>
                  </a:cubicBezTo>
                  <a:lnTo>
                    <a:pt x="629" y="0"/>
                  </a:lnTo>
                  <a:lnTo>
                    <a:pt x="629" y="0"/>
                  </a:lnTo>
                  <a:lnTo>
                    <a:pt x="254" y="0"/>
                  </a:lnTo>
                  <a:cubicBezTo>
                    <a:pt x="246" y="0"/>
                    <a:pt x="239" y="7"/>
                    <a:pt x="239" y="15"/>
                  </a:cubicBezTo>
                  <a:lnTo>
                    <a:pt x="239" y="102"/>
                  </a:lnTo>
                  <a:lnTo>
                    <a:pt x="84" y="102"/>
                  </a:lnTo>
                  <a:cubicBezTo>
                    <a:pt x="38" y="102"/>
                    <a:pt x="0" y="139"/>
                    <a:pt x="0" y="185"/>
                  </a:cubicBezTo>
                  <a:lnTo>
                    <a:pt x="0" y="696"/>
                  </a:lnTo>
                  <a:lnTo>
                    <a:pt x="0" y="696"/>
                  </a:lnTo>
                  <a:lnTo>
                    <a:pt x="0" y="696"/>
                  </a:lnTo>
                  <a:lnTo>
                    <a:pt x="0" y="764"/>
                  </a:lnTo>
                  <a:cubicBezTo>
                    <a:pt x="0" y="810"/>
                    <a:pt x="38" y="848"/>
                    <a:pt x="84" y="848"/>
                  </a:cubicBezTo>
                  <a:lnTo>
                    <a:pt x="138" y="848"/>
                  </a:lnTo>
                  <a:cubicBezTo>
                    <a:pt x="147" y="848"/>
                    <a:pt x="154" y="841"/>
                    <a:pt x="154" y="832"/>
                  </a:cubicBezTo>
                  <a:cubicBezTo>
                    <a:pt x="154" y="824"/>
                    <a:pt x="147" y="817"/>
                    <a:pt x="138" y="817"/>
                  </a:cubicBezTo>
                  <a:lnTo>
                    <a:pt x="84" y="817"/>
                  </a:lnTo>
                  <a:cubicBezTo>
                    <a:pt x="55" y="817"/>
                    <a:pt x="31" y="793"/>
                    <a:pt x="31" y="764"/>
                  </a:cubicBezTo>
                  <a:lnTo>
                    <a:pt x="31" y="711"/>
                  </a:lnTo>
                  <a:lnTo>
                    <a:pt x="1022" y="711"/>
                  </a:lnTo>
                  <a:lnTo>
                    <a:pt x="1022" y="764"/>
                  </a:lnTo>
                  <a:cubicBezTo>
                    <a:pt x="1022" y="793"/>
                    <a:pt x="998" y="817"/>
                    <a:pt x="969" y="817"/>
                  </a:cubicBezTo>
                  <a:lnTo>
                    <a:pt x="646" y="817"/>
                  </a:lnTo>
                  <a:lnTo>
                    <a:pt x="646" y="817"/>
                  </a:lnTo>
                  <a:lnTo>
                    <a:pt x="646" y="817"/>
                  </a:lnTo>
                  <a:lnTo>
                    <a:pt x="407" y="817"/>
                  </a:lnTo>
                  <a:lnTo>
                    <a:pt x="407" y="817"/>
                  </a:lnTo>
                  <a:lnTo>
                    <a:pt x="407" y="817"/>
                  </a:lnTo>
                  <a:lnTo>
                    <a:pt x="200" y="817"/>
                  </a:lnTo>
                  <a:cubicBezTo>
                    <a:pt x="191" y="817"/>
                    <a:pt x="185" y="824"/>
                    <a:pt x="185" y="832"/>
                  </a:cubicBezTo>
                  <a:cubicBezTo>
                    <a:pt x="185" y="841"/>
                    <a:pt x="191" y="848"/>
                    <a:pt x="200" y="848"/>
                  </a:cubicBezTo>
                  <a:lnTo>
                    <a:pt x="392" y="848"/>
                  </a:lnTo>
                  <a:lnTo>
                    <a:pt x="392" y="953"/>
                  </a:lnTo>
                  <a:lnTo>
                    <a:pt x="254" y="953"/>
                  </a:lnTo>
                  <a:cubicBezTo>
                    <a:pt x="246" y="953"/>
                    <a:pt x="239" y="960"/>
                    <a:pt x="239" y="968"/>
                  </a:cubicBezTo>
                  <a:lnTo>
                    <a:pt x="239" y="1037"/>
                  </a:lnTo>
                  <a:cubicBezTo>
                    <a:pt x="239" y="1045"/>
                    <a:pt x="246" y="1052"/>
                    <a:pt x="254" y="1052"/>
                  </a:cubicBezTo>
                  <a:lnTo>
                    <a:pt x="799" y="1052"/>
                  </a:lnTo>
                  <a:cubicBezTo>
                    <a:pt x="807" y="1052"/>
                    <a:pt x="814" y="1045"/>
                    <a:pt x="814" y="1037"/>
                  </a:cubicBezTo>
                  <a:lnTo>
                    <a:pt x="814" y="968"/>
                  </a:lnTo>
                  <a:cubicBezTo>
                    <a:pt x="814" y="960"/>
                    <a:pt x="807" y="953"/>
                    <a:pt x="799" y="953"/>
                  </a:cubicBezTo>
                  <a:lnTo>
                    <a:pt x="661" y="953"/>
                  </a:lnTo>
                  <a:lnTo>
                    <a:pt x="661" y="848"/>
                  </a:lnTo>
                  <a:lnTo>
                    <a:pt x="969" y="848"/>
                  </a:lnTo>
                  <a:cubicBezTo>
                    <a:pt x="1015" y="848"/>
                    <a:pt x="1053" y="810"/>
                    <a:pt x="1053" y="764"/>
                  </a:cubicBezTo>
                  <a:lnTo>
                    <a:pt x="1053" y="696"/>
                  </a:lnTo>
                  <a:close/>
                </a:path>
              </a:pathLst>
            </a:custGeom>
            <a:solidFill>
              <a:srgbClr val="3C2C3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 name="Google Shape;1695;p44">
              <a:extLst>
                <a:ext uri="{FF2B5EF4-FFF2-40B4-BE49-F238E27FC236}">
                  <a16:creationId xmlns:a16="http://schemas.microsoft.com/office/drawing/2014/main" id="{739B9257-6504-A7AC-0173-E9A889617D14}"/>
                </a:ext>
              </a:extLst>
            </p:cNvPr>
            <p:cNvSpPr/>
            <p:nvPr/>
          </p:nvSpPr>
          <p:spPr>
            <a:xfrm>
              <a:off x="5411520" y="1409400"/>
              <a:ext cx="35640" cy="11160"/>
            </a:xfrm>
            <a:custGeom>
              <a:avLst/>
              <a:gdLst/>
              <a:ahLst/>
              <a:cxnLst/>
              <a:rect l="l" t="t" r="r" b="b"/>
              <a:pathLst>
                <a:path w="99" h="31" extrusionOk="0">
                  <a:moveTo>
                    <a:pt x="84" y="31"/>
                  </a:moveTo>
                  <a:cubicBezTo>
                    <a:pt x="92" y="31"/>
                    <a:pt x="99" y="24"/>
                    <a:pt x="99" y="15"/>
                  </a:cubicBezTo>
                  <a:cubicBezTo>
                    <a:pt x="99" y="7"/>
                    <a:pt x="92" y="0"/>
                    <a:pt x="84" y="0"/>
                  </a:cubicBezTo>
                  <a:lnTo>
                    <a:pt x="16" y="0"/>
                  </a:lnTo>
                  <a:cubicBezTo>
                    <a:pt x="7" y="0"/>
                    <a:pt x="0" y="7"/>
                    <a:pt x="0" y="15"/>
                  </a:cubicBezTo>
                  <a:cubicBezTo>
                    <a:pt x="0" y="24"/>
                    <a:pt x="7" y="31"/>
                    <a:pt x="16" y="31"/>
                  </a:cubicBezTo>
                  <a:lnTo>
                    <a:pt x="84" y="31"/>
                  </a:ln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 name="Google Shape;1696;p44">
              <a:extLst>
                <a:ext uri="{FF2B5EF4-FFF2-40B4-BE49-F238E27FC236}">
                  <a16:creationId xmlns:a16="http://schemas.microsoft.com/office/drawing/2014/main" id="{7C686D84-0A11-78E1-36B5-2E61E9A3EE4E}"/>
                </a:ext>
              </a:extLst>
            </p:cNvPr>
            <p:cNvSpPr/>
            <p:nvPr/>
          </p:nvSpPr>
          <p:spPr>
            <a:xfrm>
              <a:off x="5350320" y="1164240"/>
              <a:ext cx="47880" cy="47880"/>
            </a:xfrm>
            <a:custGeom>
              <a:avLst/>
              <a:gdLst/>
              <a:ahLst/>
              <a:cxnLst/>
              <a:rect l="l" t="t" r="r" b="b"/>
              <a:pathLst>
                <a:path w="133" h="133" extrusionOk="0">
                  <a:moveTo>
                    <a:pt x="31" y="31"/>
                  </a:moveTo>
                  <a:lnTo>
                    <a:pt x="102" y="31"/>
                  </a:lnTo>
                  <a:lnTo>
                    <a:pt x="102" y="102"/>
                  </a:lnTo>
                  <a:lnTo>
                    <a:pt x="31" y="102"/>
                  </a:lnTo>
                  <a:lnTo>
                    <a:pt x="31" y="31"/>
                  </a:lnTo>
                  <a:moveTo>
                    <a:pt x="15" y="133"/>
                  </a:moveTo>
                  <a:lnTo>
                    <a:pt x="117" y="133"/>
                  </a:lnTo>
                  <a:cubicBezTo>
                    <a:pt x="126" y="133"/>
                    <a:pt x="133" y="126"/>
                    <a:pt x="133" y="117"/>
                  </a:cubicBezTo>
                  <a:lnTo>
                    <a:pt x="133" y="15"/>
                  </a:lnTo>
                  <a:cubicBezTo>
                    <a:pt x="133" y="7"/>
                    <a:pt x="126" y="0"/>
                    <a:pt x="117" y="0"/>
                  </a:cubicBezTo>
                  <a:lnTo>
                    <a:pt x="15" y="0"/>
                  </a:lnTo>
                  <a:cubicBezTo>
                    <a:pt x="7" y="0"/>
                    <a:pt x="0" y="7"/>
                    <a:pt x="0" y="15"/>
                  </a:cubicBezTo>
                  <a:lnTo>
                    <a:pt x="0" y="117"/>
                  </a:lnTo>
                  <a:cubicBezTo>
                    <a:pt x="0" y="126"/>
                    <a:pt x="7" y="133"/>
                    <a:pt x="15" y="133"/>
                  </a:cubicBezTo>
                  <a:close/>
                </a:path>
              </a:pathLst>
            </a:custGeom>
            <a:solidFill>
              <a:srgbClr val="3C2C3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3" name="Google Shape;1697;p44">
              <a:extLst>
                <a:ext uri="{FF2B5EF4-FFF2-40B4-BE49-F238E27FC236}">
                  <a16:creationId xmlns:a16="http://schemas.microsoft.com/office/drawing/2014/main" id="{58FB0076-353D-1950-9B06-51BE2BD06DB6}"/>
                </a:ext>
              </a:extLst>
            </p:cNvPr>
            <p:cNvSpPr/>
            <p:nvPr/>
          </p:nvSpPr>
          <p:spPr>
            <a:xfrm>
              <a:off x="5350320" y="1237680"/>
              <a:ext cx="158040" cy="35640"/>
            </a:xfrm>
            <a:custGeom>
              <a:avLst/>
              <a:gdLst/>
              <a:ahLst/>
              <a:cxnLst/>
              <a:rect l="l" t="t" r="r" b="b"/>
              <a:pathLst>
                <a:path w="439" h="99" extrusionOk="0">
                  <a:moveTo>
                    <a:pt x="408" y="68"/>
                  </a:moveTo>
                  <a:lnTo>
                    <a:pt x="31" y="68"/>
                  </a:lnTo>
                  <a:lnTo>
                    <a:pt x="31" y="31"/>
                  </a:lnTo>
                  <a:lnTo>
                    <a:pt x="408" y="31"/>
                  </a:lnTo>
                  <a:lnTo>
                    <a:pt x="408" y="68"/>
                  </a:lnTo>
                  <a:moveTo>
                    <a:pt x="424" y="0"/>
                  </a:moveTo>
                  <a:lnTo>
                    <a:pt x="15" y="0"/>
                  </a:lnTo>
                  <a:cubicBezTo>
                    <a:pt x="7" y="0"/>
                    <a:pt x="0" y="7"/>
                    <a:pt x="0" y="15"/>
                  </a:cubicBezTo>
                  <a:lnTo>
                    <a:pt x="0" y="84"/>
                  </a:lnTo>
                  <a:cubicBezTo>
                    <a:pt x="0" y="92"/>
                    <a:pt x="7" y="99"/>
                    <a:pt x="15" y="99"/>
                  </a:cubicBezTo>
                  <a:lnTo>
                    <a:pt x="424" y="99"/>
                  </a:lnTo>
                  <a:cubicBezTo>
                    <a:pt x="432" y="99"/>
                    <a:pt x="439" y="92"/>
                    <a:pt x="439" y="84"/>
                  </a:cubicBezTo>
                  <a:lnTo>
                    <a:pt x="439" y="15"/>
                  </a:lnTo>
                  <a:cubicBezTo>
                    <a:pt x="439" y="7"/>
                    <a:pt x="432" y="0"/>
                    <a:pt x="424" y="0"/>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1698;p44">
              <a:extLst>
                <a:ext uri="{FF2B5EF4-FFF2-40B4-BE49-F238E27FC236}">
                  <a16:creationId xmlns:a16="http://schemas.microsoft.com/office/drawing/2014/main" id="{BA40D2C5-3AA0-9DA8-2626-08E5ED9132DD}"/>
                </a:ext>
              </a:extLst>
            </p:cNvPr>
            <p:cNvSpPr/>
            <p:nvPr/>
          </p:nvSpPr>
          <p:spPr>
            <a:xfrm>
              <a:off x="5350320" y="1286640"/>
              <a:ext cx="158040" cy="35640"/>
            </a:xfrm>
            <a:custGeom>
              <a:avLst/>
              <a:gdLst/>
              <a:ahLst/>
              <a:cxnLst/>
              <a:rect l="l" t="t" r="r" b="b"/>
              <a:pathLst>
                <a:path w="439" h="99" extrusionOk="0">
                  <a:moveTo>
                    <a:pt x="408" y="68"/>
                  </a:moveTo>
                  <a:lnTo>
                    <a:pt x="31" y="68"/>
                  </a:lnTo>
                  <a:lnTo>
                    <a:pt x="31" y="31"/>
                  </a:lnTo>
                  <a:lnTo>
                    <a:pt x="408" y="31"/>
                  </a:lnTo>
                  <a:lnTo>
                    <a:pt x="408" y="68"/>
                  </a:lnTo>
                  <a:moveTo>
                    <a:pt x="424" y="0"/>
                  </a:moveTo>
                  <a:lnTo>
                    <a:pt x="15" y="0"/>
                  </a:lnTo>
                  <a:cubicBezTo>
                    <a:pt x="7" y="0"/>
                    <a:pt x="0" y="7"/>
                    <a:pt x="0" y="16"/>
                  </a:cubicBezTo>
                  <a:lnTo>
                    <a:pt x="0" y="84"/>
                  </a:lnTo>
                  <a:cubicBezTo>
                    <a:pt x="0" y="92"/>
                    <a:pt x="7" y="99"/>
                    <a:pt x="15" y="99"/>
                  </a:cubicBezTo>
                  <a:lnTo>
                    <a:pt x="424" y="99"/>
                  </a:lnTo>
                  <a:cubicBezTo>
                    <a:pt x="432" y="99"/>
                    <a:pt x="439" y="92"/>
                    <a:pt x="439" y="84"/>
                  </a:cubicBezTo>
                  <a:lnTo>
                    <a:pt x="439" y="16"/>
                  </a:lnTo>
                  <a:cubicBezTo>
                    <a:pt x="439" y="7"/>
                    <a:pt x="432" y="0"/>
                    <a:pt x="424" y="0"/>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1699;p44">
              <a:extLst>
                <a:ext uri="{FF2B5EF4-FFF2-40B4-BE49-F238E27FC236}">
                  <a16:creationId xmlns:a16="http://schemas.microsoft.com/office/drawing/2014/main" id="{38383E09-98F8-C9AA-F454-14837DEF5092}"/>
                </a:ext>
              </a:extLst>
            </p:cNvPr>
            <p:cNvSpPr/>
            <p:nvPr/>
          </p:nvSpPr>
          <p:spPr>
            <a:xfrm>
              <a:off x="5374800" y="1335600"/>
              <a:ext cx="109080" cy="35640"/>
            </a:xfrm>
            <a:custGeom>
              <a:avLst/>
              <a:gdLst/>
              <a:ahLst/>
              <a:cxnLst/>
              <a:rect l="l" t="t" r="r" b="b"/>
              <a:pathLst>
                <a:path w="303" h="99" extrusionOk="0">
                  <a:moveTo>
                    <a:pt x="272" y="69"/>
                  </a:moveTo>
                  <a:lnTo>
                    <a:pt x="31" y="69"/>
                  </a:lnTo>
                  <a:lnTo>
                    <a:pt x="31" y="31"/>
                  </a:lnTo>
                  <a:lnTo>
                    <a:pt x="272" y="31"/>
                  </a:lnTo>
                  <a:lnTo>
                    <a:pt x="272" y="69"/>
                  </a:lnTo>
                  <a:moveTo>
                    <a:pt x="288" y="0"/>
                  </a:moveTo>
                  <a:lnTo>
                    <a:pt x="15" y="0"/>
                  </a:lnTo>
                  <a:cubicBezTo>
                    <a:pt x="7" y="0"/>
                    <a:pt x="0" y="7"/>
                    <a:pt x="0" y="16"/>
                  </a:cubicBezTo>
                  <a:lnTo>
                    <a:pt x="0" y="84"/>
                  </a:lnTo>
                  <a:cubicBezTo>
                    <a:pt x="0" y="92"/>
                    <a:pt x="7" y="99"/>
                    <a:pt x="15" y="99"/>
                  </a:cubicBezTo>
                  <a:lnTo>
                    <a:pt x="288" y="99"/>
                  </a:lnTo>
                  <a:cubicBezTo>
                    <a:pt x="296" y="99"/>
                    <a:pt x="303" y="92"/>
                    <a:pt x="303" y="84"/>
                  </a:cubicBezTo>
                  <a:lnTo>
                    <a:pt x="303" y="16"/>
                  </a:lnTo>
                  <a:cubicBezTo>
                    <a:pt x="303" y="7"/>
                    <a:pt x="296" y="0"/>
                    <a:pt x="288" y="0"/>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6" name="TextBox 55">
            <a:extLst>
              <a:ext uri="{FF2B5EF4-FFF2-40B4-BE49-F238E27FC236}">
                <a16:creationId xmlns:a16="http://schemas.microsoft.com/office/drawing/2014/main" id="{B24AF1D3-6004-F27F-6AEB-80859849ACE2}"/>
              </a:ext>
            </a:extLst>
          </p:cNvPr>
          <p:cNvSpPr txBox="1"/>
          <p:nvPr/>
        </p:nvSpPr>
        <p:spPr>
          <a:xfrm>
            <a:off x="937518" y="2184448"/>
            <a:ext cx="1602482" cy="461665"/>
          </a:xfrm>
          <a:prstGeom prst="rect">
            <a:avLst/>
          </a:prstGeom>
          <a:noFill/>
        </p:spPr>
        <p:txBody>
          <a:bodyPr wrap="square" rtlCol="0">
            <a:spAutoFit/>
          </a:bodyPr>
          <a:lstStyle/>
          <a:p>
            <a:r>
              <a:rPr lang="en-US" sz="2400" b="1" dirty="0"/>
              <a:t>1.VADER</a:t>
            </a:r>
          </a:p>
        </p:txBody>
      </p:sp>
      <p:sp>
        <p:nvSpPr>
          <p:cNvPr id="57" name="TextBox 56">
            <a:extLst>
              <a:ext uri="{FF2B5EF4-FFF2-40B4-BE49-F238E27FC236}">
                <a16:creationId xmlns:a16="http://schemas.microsoft.com/office/drawing/2014/main" id="{4D56B500-14F1-775A-2A0D-C704F0CEE1D8}"/>
              </a:ext>
            </a:extLst>
          </p:cNvPr>
          <p:cNvSpPr txBox="1"/>
          <p:nvPr/>
        </p:nvSpPr>
        <p:spPr>
          <a:xfrm>
            <a:off x="4084212" y="2175254"/>
            <a:ext cx="1872087" cy="461665"/>
          </a:xfrm>
          <a:prstGeom prst="rect">
            <a:avLst/>
          </a:prstGeom>
          <a:noFill/>
        </p:spPr>
        <p:txBody>
          <a:bodyPr wrap="square" rtlCol="0">
            <a:spAutoFit/>
          </a:bodyPr>
          <a:lstStyle/>
          <a:p>
            <a:r>
              <a:rPr lang="en-US" sz="2400" b="1" dirty="0"/>
              <a:t>2.Rule-Base</a:t>
            </a:r>
          </a:p>
        </p:txBody>
      </p:sp>
      <p:grpSp>
        <p:nvGrpSpPr>
          <p:cNvPr id="58" name="Google Shape;2104;p44">
            <a:extLst>
              <a:ext uri="{FF2B5EF4-FFF2-40B4-BE49-F238E27FC236}">
                <a16:creationId xmlns:a16="http://schemas.microsoft.com/office/drawing/2014/main" id="{AD9FA44B-16AA-DB25-424F-036C120F20C3}"/>
              </a:ext>
            </a:extLst>
          </p:cNvPr>
          <p:cNvGrpSpPr/>
          <p:nvPr/>
        </p:nvGrpSpPr>
        <p:grpSpPr>
          <a:xfrm>
            <a:off x="10080012" y="2901255"/>
            <a:ext cx="1052201" cy="1059863"/>
            <a:chOff x="3535560" y="3431160"/>
            <a:chExt cx="410400" cy="370440"/>
          </a:xfrm>
        </p:grpSpPr>
        <p:sp>
          <p:nvSpPr>
            <p:cNvPr id="59" name="Google Shape;2105;p44">
              <a:extLst>
                <a:ext uri="{FF2B5EF4-FFF2-40B4-BE49-F238E27FC236}">
                  <a16:creationId xmlns:a16="http://schemas.microsoft.com/office/drawing/2014/main" id="{01E38011-439C-2A14-78C9-8834D2246E56}"/>
                </a:ext>
              </a:extLst>
            </p:cNvPr>
            <p:cNvSpPr/>
            <p:nvPr/>
          </p:nvSpPr>
          <p:spPr>
            <a:xfrm>
              <a:off x="3694320" y="3710520"/>
              <a:ext cx="92880" cy="65160"/>
            </a:xfrm>
            <a:custGeom>
              <a:avLst/>
              <a:gdLst/>
              <a:ahLst/>
              <a:cxnLst/>
              <a:rect l="l" t="t" r="r" b="b"/>
              <a:pathLst>
                <a:path w="258" h="181" extrusionOk="0">
                  <a:moveTo>
                    <a:pt x="0" y="0"/>
                  </a:moveTo>
                  <a:lnTo>
                    <a:pt x="258" y="0"/>
                  </a:lnTo>
                  <a:lnTo>
                    <a:pt x="258" y="181"/>
                  </a:lnTo>
                  <a:lnTo>
                    <a:pt x="0" y="181"/>
                  </a:lnTo>
                  <a:lnTo>
                    <a:pt x="0" y="0"/>
                  </a:lnTo>
                  <a:close/>
                </a:path>
              </a:pathLst>
            </a:custGeom>
            <a:solidFill>
              <a:srgbClr val="008F95"/>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2106;p44">
              <a:extLst>
                <a:ext uri="{FF2B5EF4-FFF2-40B4-BE49-F238E27FC236}">
                  <a16:creationId xmlns:a16="http://schemas.microsoft.com/office/drawing/2014/main" id="{0DCDA42B-9277-48B6-8EA4-4F50EBAD7CFF}"/>
                </a:ext>
              </a:extLst>
            </p:cNvPr>
            <p:cNvSpPr/>
            <p:nvPr/>
          </p:nvSpPr>
          <p:spPr>
            <a:xfrm>
              <a:off x="3727440" y="3710520"/>
              <a:ext cx="26640" cy="32400"/>
            </a:xfrm>
            <a:custGeom>
              <a:avLst/>
              <a:gdLst/>
              <a:ahLst/>
              <a:cxnLst/>
              <a:rect l="l" t="t" r="r" b="b"/>
              <a:pathLst>
                <a:path w="74" h="90" extrusionOk="0">
                  <a:moveTo>
                    <a:pt x="74" y="0"/>
                  </a:moveTo>
                  <a:lnTo>
                    <a:pt x="74" y="77"/>
                  </a:lnTo>
                  <a:cubicBezTo>
                    <a:pt x="74" y="84"/>
                    <a:pt x="68" y="90"/>
                    <a:pt x="60" y="90"/>
                  </a:cubicBezTo>
                  <a:lnTo>
                    <a:pt x="13" y="90"/>
                  </a:lnTo>
                  <a:cubicBezTo>
                    <a:pt x="6" y="90"/>
                    <a:pt x="0" y="84"/>
                    <a:pt x="0" y="77"/>
                  </a:cubicBezTo>
                  <a:lnTo>
                    <a:pt x="0" y="0"/>
                  </a:lnTo>
                  <a:lnTo>
                    <a:pt x="74" y="0"/>
                  </a:lnTo>
                  <a:close/>
                </a:path>
              </a:pathLst>
            </a:custGeom>
            <a:solidFill>
              <a:srgbClr val="008F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2107;p44">
              <a:extLst>
                <a:ext uri="{FF2B5EF4-FFF2-40B4-BE49-F238E27FC236}">
                  <a16:creationId xmlns:a16="http://schemas.microsoft.com/office/drawing/2014/main" id="{05B4082D-6980-63D2-5636-FDD81A168DAD}"/>
                </a:ext>
              </a:extLst>
            </p:cNvPr>
            <p:cNvSpPr/>
            <p:nvPr/>
          </p:nvSpPr>
          <p:spPr>
            <a:xfrm>
              <a:off x="3541320" y="3438000"/>
              <a:ext cx="398520" cy="278640"/>
            </a:xfrm>
            <a:custGeom>
              <a:avLst/>
              <a:gdLst/>
              <a:ahLst/>
              <a:cxnLst/>
              <a:rect l="l" t="t" r="r" b="b"/>
              <a:pathLst>
                <a:path w="1107" h="774" extrusionOk="0">
                  <a:moveTo>
                    <a:pt x="74" y="0"/>
                  </a:moveTo>
                  <a:cubicBezTo>
                    <a:pt x="33" y="0"/>
                    <a:pt x="0" y="33"/>
                    <a:pt x="0" y="74"/>
                  </a:cubicBezTo>
                  <a:lnTo>
                    <a:pt x="0" y="700"/>
                  </a:lnTo>
                  <a:cubicBezTo>
                    <a:pt x="0" y="741"/>
                    <a:pt x="33" y="774"/>
                    <a:pt x="74" y="774"/>
                  </a:cubicBezTo>
                  <a:lnTo>
                    <a:pt x="1034" y="774"/>
                  </a:lnTo>
                  <a:cubicBezTo>
                    <a:pt x="1074" y="774"/>
                    <a:pt x="1107" y="741"/>
                    <a:pt x="1107" y="700"/>
                  </a:cubicBezTo>
                  <a:lnTo>
                    <a:pt x="1107" y="74"/>
                  </a:lnTo>
                  <a:cubicBezTo>
                    <a:pt x="1107" y="33"/>
                    <a:pt x="1074" y="0"/>
                    <a:pt x="1034" y="0"/>
                  </a:cubicBezTo>
                  <a:lnTo>
                    <a:pt x="74" y="0"/>
                  </a:lnTo>
                  <a:close/>
                </a:path>
              </a:pathLst>
            </a:custGeom>
            <a:solidFill>
              <a:srgbClr val="008F9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2108;p44">
              <a:extLst>
                <a:ext uri="{FF2B5EF4-FFF2-40B4-BE49-F238E27FC236}">
                  <a16:creationId xmlns:a16="http://schemas.microsoft.com/office/drawing/2014/main" id="{25AB1EFE-8665-D6DE-9691-725DEA6EF704}"/>
                </a:ext>
              </a:extLst>
            </p:cNvPr>
            <p:cNvSpPr/>
            <p:nvPr/>
          </p:nvSpPr>
          <p:spPr>
            <a:xfrm>
              <a:off x="3567960" y="3464640"/>
              <a:ext cx="345600" cy="199080"/>
            </a:xfrm>
            <a:custGeom>
              <a:avLst/>
              <a:gdLst/>
              <a:ahLst/>
              <a:cxnLst/>
              <a:rect l="l" t="t" r="r" b="b"/>
              <a:pathLst>
                <a:path w="960" h="553" extrusionOk="0">
                  <a:moveTo>
                    <a:pt x="960" y="540"/>
                  </a:moveTo>
                  <a:lnTo>
                    <a:pt x="960" y="13"/>
                  </a:lnTo>
                  <a:cubicBezTo>
                    <a:pt x="960" y="6"/>
                    <a:pt x="954" y="0"/>
                    <a:pt x="946" y="0"/>
                  </a:cubicBezTo>
                  <a:lnTo>
                    <a:pt x="14" y="0"/>
                  </a:lnTo>
                  <a:cubicBezTo>
                    <a:pt x="6" y="0"/>
                    <a:pt x="0" y="6"/>
                    <a:pt x="0" y="13"/>
                  </a:cubicBezTo>
                  <a:lnTo>
                    <a:pt x="0" y="540"/>
                  </a:lnTo>
                  <a:cubicBezTo>
                    <a:pt x="0" y="547"/>
                    <a:pt x="6" y="553"/>
                    <a:pt x="14" y="553"/>
                  </a:cubicBezTo>
                  <a:lnTo>
                    <a:pt x="946" y="553"/>
                  </a:lnTo>
                  <a:cubicBezTo>
                    <a:pt x="954" y="553"/>
                    <a:pt x="960" y="547"/>
                    <a:pt x="960" y="540"/>
                  </a:cubicBezTo>
                  <a:close/>
                </a:path>
              </a:pathLst>
            </a:custGeom>
            <a:solidFill>
              <a:srgbClr val="DDFBF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2109;p44">
              <a:extLst>
                <a:ext uri="{FF2B5EF4-FFF2-40B4-BE49-F238E27FC236}">
                  <a16:creationId xmlns:a16="http://schemas.microsoft.com/office/drawing/2014/main" id="{356F39C7-8B49-2947-39EB-879939CF6EAE}"/>
                </a:ext>
              </a:extLst>
            </p:cNvPr>
            <p:cNvSpPr/>
            <p:nvPr/>
          </p:nvSpPr>
          <p:spPr>
            <a:xfrm>
              <a:off x="3621240" y="3490200"/>
              <a:ext cx="239040" cy="146160"/>
            </a:xfrm>
            <a:custGeom>
              <a:avLst/>
              <a:gdLst/>
              <a:ahLst/>
              <a:cxnLst/>
              <a:rect l="l" t="t" r="r" b="b"/>
              <a:pathLst>
                <a:path w="664" h="406" extrusionOk="0">
                  <a:moveTo>
                    <a:pt x="651" y="406"/>
                  </a:moveTo>
                  <a:lnTo>
                    <a:pt x="13" y="406"/>
                  </a:lnTo>
                  <a:cubicBezTo>
                    <a:pt x="6" y="406"/>
                    <a:pt x="0" y="400"/>
                    <a:pt x="0" y="393"/>
                  </a:cubicBezTo>
                  <a:lnTo>
                    <a:pt x="0" y="14"/>
                  </a:lnTo>
                  <a:cubicBezTo>
                    <a:pt x="0" y="6"/>
                    <a:pt x="6" y="0"/>
                    <a:pt x="13" y="0"/>
                  </a:cubicBezTo>
                  <a:lnTo>
                    <a:pt x="651" y="0"/>
                  </a:lnTo>
                  <a:cubicBezTo>
                    <a:pt x="658" y="0"/>
                    <a:pt x="664" y="6"/>
                    <a:pt x="664" y="14"/>
                  </a:cubicBezTo>
                  <a:lnTo>
                    <a:pt x="664" y="393"/>
                  </a:lnTo>
                  <a:cubicBezTo>
                    <a:pt x="664" y="400"/>
                    <a:pt x="658" y="406"/>
                    <a:pt x="651" y="406"/>
                  </a:cubicBezTo>
                  <a:close/>
                </a:path>
              </a:pathLst>
            </a:custGeom>
            <a:solidFill>
              <a:srgbClr val="DDFBF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2110;p44">
              <a:extLst>
                <a:ext uri="{FF2B5EF4-FFF2-40B4-BE49-F238E27FC236}">
                  <a16:creationId xmlns:a16="http://schemas.microsoft.com/office/drawing/2014/main" id="{5E8D6F3C-CA95-B02C-5861-1D277BA22A6F}"/>
                </a:ext>
              </a:extLst>
            </p:cNvPr>
            <p:cNvSpPr/>
            <p:nvPr/>
          </p:nvSpPr>
          <p:spPr>
            <a:xfrm>
              <a:off x="3541320" y="3663720"/>
              <a:ext cx="398520" cy="52920"/>
            </a:xfrm>
            <a:custGeom>
              <a:avLst/>
              <a:gdLst/>
              <a:ahLst/>
              <a:cxnLst/>
              <a:rect l="l" t="t" r="r" b="b"/>
              <a:pathLst>
                <a:path w="1107" h="147" extrusionOk="0">
                  <a:moveTo>
                    <a:pt x="0" y="0"/>
                  </a:moveTo>
                  <a:lnTo>
                    <a:pt x="0" y="73"/>
                  </a:lnTo>
                  <a:cubicBezTo>
                    <a:pt x="0" y="114"/>
                    <a:pt x="33" y="147"/>
                    <a:pt x="74" y="147"/>
                  </a:cubicBezTo>
                  <a:lnTo>
                    <a:pt x="1034" y="147"/>
                  </a:lnTo>
                  <a:cubicBezTo>
                    <a:pt x="1074" y="147"/>
                    <a:pt x="1107" y="114"/>
                    <a:pt x="1107" y="73"/>
                  </a:cubicBezTo>
                  <a:lnTo>
                    <a:pt x="1107" y="0"/>
                  </a:lnTo>
                  <a:lnTo>
                    <a:pt x="0" y="0"/>
                  </a:lnTo>
                  <a:close/>
                </a:path>
              </a:pathLst>
            </a:custGeom>
            <a:solidFill>
              <a:srgbClr val="008F95"/>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2111;p44">
              <a:extLst>
                <a:ext uri="{FF2B5EF4-FFF2-40B4-BE49-F238E27FC236}">
                  <a16:creationId xmlns:a16="http://schemas.microsoft.com/office/drawing/2014/main" id="{03BDAA91-3F58-C17E-B6F9-DB1BA6FDA5AC}"/>
                </a:ext>
              </a:extLst>
            </p:cNvPr>
            <p:cNvSpPr/>
            <p:nvPr/>
          </p:nvSpPr>
          <p:spPr>
            <a:xfrm>
              <a:off x="3634560" y="3769560"/>
              <a:ext cx="212400" cy="26640"/>
            </a:xfrm>
            <a:custGeom>
              <a:avLst/>
              <a:gdLst/>
              <a:ahLst/>
              <a:cxnLst/>
              <a:rect l="l" t="t" r="r" b="b"/>
              <a:pathLst>
                <a:path w="590" h="74" extrusionOk="0">
                  <a:moveTo>
                    <a:pt x="577" y="0"/>
                  </a:moveTo>
                  <a:lnTo>
                    <a:pt x="13" y="0"/>
                  </a:lnTo>
                  <a:cubicBezTo>
                    <a:pt x="6" y="0"/>
                    <a:pt x="0" y="6"/>
                    <a:pt x="0" y="14"/>
                  </a:cubicBezTo>
                  <a:lnTo>
                    <a:pt x="0" y="61"/>
                  </a:lnTo>
                  <a:cubicBezTo>
                    <a:pt x="0" y="68"/>
                    <a:pt x="6" y="74"/>
                    <a:pt x="13" y="74"/>
                  </a:cubicBezTo>
                  <a:lnTo>
                    <a:pt x="577" y="74"/>
                  </a:lnTo>
                  <a:cubicBezTo>
                    <a:pt x="584" y="74"/>
                    <a:pt x="590" y="68"/>
                    <a:pt x="590" y="61"/>
                  </a:cubicBezTo>
                  <a:lnTo>
                    <a:pt x="590" y="14"/>
                  </a:lnTo>
                  <a:cubicBezTo>
                    <a:pt x="590" y="6"/>
                    <a:pt x="584" y="0"/>
                    <a:pt x="577" y="0"/>
                  </a:cubicBezTo>
                  <a:close/>
                </a:path>
              </a:pathLst>
            </a:custGeom>
            <a:solidFill>
              <a:srgbClr val="008F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 name="Google Shape;2112;p44">
              <a:extLst>
                <a:ext uri="{FF2B5EF4-FFF2-40B4-BE49-F238E27FC236}">
                  <a16:creationId xmlns:a16="http://schemas.microsoft.com/office/drawing/2014/main" id="{F3EE003A-3E89-59FC-5715-FB182EDE8A16}"/>
                </a:ext>
              </a:extLst>
            </p:cNvPr>
            <p:cNvSpPr/>
            <p:nvPr/>
          </p:nvSpPr>
          <p:spPr>
            <a:xfrm>
              <a:off x="3621240" y="3490200"/>
              <a:ext cx="239040" cy="33480"/>
            </a:xfrm>
            <a:custGeom>
              <a:avLst/>
              <a:gdLst/>
              <a:ahLst/>
              <a:cxnLst/>
              <a:rect l="l" t="t" r="r" b="b"/>
              <a:pathLst>
                <a:path w="664" h="93" extrusionOk="0">
                  <a:moveTo>
                    <a:pt x="664" y="93"/>
                  </a:moveTo>
                  <a:lnTo>
                    <a:pt x="664" y="14"/>
                  </a:lnTo>
                  <a:cubicBezTo>
                    <a:pt x="664" y="6"/>
                    <a:pt x="658" y="0"/>
                    <a:pt x="651" y="0"/>
                  </a:cubicBezTo>
                  <a:lnTo>
                    <a:pt x="13" y="0"/>
                  </a:lnTo>
                  <a:cubicBezTo>
                    <a:pt x="6" y="0"/>
                    <a:pt x="0" y="6"/>
                    <a:pt x="0" y="14"/>
                  </a:cubicBezTo>
                  <a:lnTo>
                    <a:pt x="0" y="93"/>
                  </a:lnTo>
                  <a:lnTo>
                    <a:pt x="664" y="93"/>
                  </a:lnTo>
                  <a:close/>
                </a:path>
              </a:pathLst>
            </a:custGeom>
            <a:solidFill>
              <a:srgbClr val="EB6E8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 name="Google Shape;2113;p44">
              <a:extLst>
                <a:ext uri="{FF2B5EF4-FFF2-40B4-BE49-F238E27FC236}">
                  <a16:creationId xmlns:a16="http://schemas.microsoft.com/office/drawing/2014/main" id="{30129D31-2D12-9EF1-10EA-71C3F478AF4C}"/>
                </a:ext>
              </a:extLst>
            </p:cNvPr>
            <p:cNvSpPr/>
            <p:nvPr/>
          </p:nvSpPr>
          <p:spPr>
            <a:xfrm>
              <a:off x="3681360" y="3543480"/>
              <a:ext cx="118800" cy="73080"/>
            </a:xfrm>
            <a:custGeom>
              <a:avLst/>
              <a:gdLst/>
              <a:ahLst/>
              <a:cxnLst/>
              <a:rect l="l" t="t" r="r" b="b"/>
              <a:pathLst>
                <a:path w="330" h="203" extrusionOk="0">
                  <a:moveTo>
                    <a:pt x="165" y="0"/>
                  </a:moveTo>
                  <a:cubicBezTo>
                    <a:pt x="93" y="0"/>
                    <a:pt x="30" y="41"/>
                    <a:pt x="0" y="102"/>
                  </a:cubicBezTo>
                  <a:cubicBezTo>
                    <a:pt x="30" y="162"/>
                    <a:pt x="93" y="203"/>
                    <a:pt x="165" y="203"/>
                  </a:cubicBezTo>
                  <a:cubicBezTo>
                    <a:pt x="237" y="203"/>
                    <a:pt x="299" y="162"/>
                    <a:pt x="330" y="102"/>
                  </a:cubicBezTo>
                  <a:cubicBezTo>
                    <a:pt x="299" y="41"/>
                    <a:pt x="237" y="0"/>
                    <a:pt x="165" y="0"/>
                  </a:cubicBezTo>
                  <a:close/>
                </a:path>
              </a:pathLst>
            </a:custGeom>
            <a:solidFill>
              <a:srgbClr val="DDFBFC"/>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 name="Google Shape;2114;p44">
              <a:extLst>
                <a:ext uri="{FF2B5EF4-FFF2-40B4-BE49-F238E27FC236}">
                  <a16:creationId xmlns:a16="http://schemas.microsoft.com/office/drawing/2014/main" id="{9A011992-483A-DFE8-2846-F8D94A9932F8}"/>
                </a:ext>
              </a:extLst>
            </p:cNvPr>
            <p:cNvSpPr/>
            <p:nvPr/>
          </p:nvSpPr>
          <p:spPr>
            <a:xfrm>
              <a:off x="3704040" y="3543480"/>
              <a:ext cx="73080" cy="73080"/>
            </a:xfrm>
            <a:custGeom>
              <a:avLst/>
              <a:gdLst/>
              <a:ahLst/>
              <a:cxnLst/>
              <a:rect l="l" t="t" r="r" b="b"/>
              <a:pathLst>
                <a:path w="203" h="203" extrusionOk="0">
                  <a:moveTo>
                    <a:pt x="203" y="102"/>
                  </a:moveTo>
                  <a:cubicBezTo>
                    <a:pt x="203" y="158"/>
                    <a:pt x="158" y="203"/>
                    <a:pt x="102" y="203"/>
                  </a:cubicBezTo>
                  <a:cubicBezTo>
                    <a:pt x="46" y="203"/>
                    <a:pt x="0" y="158"/>
                    <a:pt x="0" y="102"/>
                  </a:cubicBezTo>
                  <a:cubicBezTo>
                    <a:pt x="0" y="45"/>
                    <a:pt x="46" y="0"/>
                    <a:pt x="102" y="0"/>
                  </a:cubicBezTo>
                  <a:cubicBezTo>
                    <a:pt x="158" y="0"/>
                    <a:pt x="203" y="45"/>
                    <a:pt x="203" y="102"/>
                  </a:cubicBezTo>
                  <a:close/>
                </a:path>
              </a:pathLst>
            </a:custGeom>
            <a:solidFill>
              <a:srgbClr val="EB6E80"/>
            </a:solidFill>
            <a:ln>
              <a:noFill/>
            </a:ln>
          </p:spPr>
          <p:txBody>
            <a:bodyPr spcFirstLastPara="1" wrap="square" lIns="90000" tIns="28075" rIns="90000" bIns="28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2115;p44">
              <a:extLst>
                <a:ext uri="{FF2B5EF4-FFF2-40B4-BE49-F238E27FC236}">
                  <a16:creationId xmlns:a16="http://schemas.microsoft.com/office/drawing/2014/main" id="{EDF65E20-29A1-1392-4B5A-99FF7A55C24E}"/>
                </a:ext>
              </a:extLst>
            </p:cNvPr>
            <p:cNvSpPr/>
            <p:nvPr/>
          </p:nvSpPr>
          <p:spPr>
            <a:xfrm>
              <a:off x="3535560" y="3431160"/>
              <a:ext cx="410400" cy="370440"/>
            </a:xfrm>
            <a:custGeom>
              <a:avLst/>
              <a:gdLst/>
              <a:ahLst/>
              <a:cxnLst/>
              <a:rect l="l" t="t" r="r" b="b"/>
              <a:pathLst>
                <a:path w="1140" h="1029" extrusionOk="0">
                  <a:moveTo>
                    <a:pt x="1066" y="627"/>
                  </a:moveTo>
                  <a:lnTo>
                    <a:pt x="1066" y="91"/>
                  </a:lnTo>
                  <a:cubicBezTo>
                    <a:pt x="1066" y="81"/>
                    <a:pt x="1059" y="74"/>
                    <a:pt x="1050" y="74"/>
                  </a:cubicBezTo>
                  <a:lnTo>
                    <a:pt x="90" y="74"/>
                  </a:lnTo>
                  <a:cubicBezTo>
                    <a:pt x="81" y="74"/>
                    <a:pt x="73" y="81"/>
                    <a:pt x="73" y="91"/>
                  </a:cubicBezTo>
                  <a:lnTo>
                    <a:pt x="73" y="627"/>
                  </a:lnTo>
                  <a:lnTo>
                    <a:pt x="33" y="627"/>
                  </a:lnTo>
                  <a:lnTo>
                    <a:pt x="33" y="91"/>
                  </a:lnTo>
                  <a:cubicBezTo>
                    <a:pt x="33" y="59"/>
                    <a:pt x="59" y="34"/>
                    <a:pt x="90" y="34"/>
                  </a:cubicBezTo>
                  <a:lnTo>
                    <a:pt x="1050" y="34"/>
                  </a:lnTo>
                  <a:cubicBezTo>
                    <a:pt x="1081" y="34"/>
                    <a:pt x="1107" y="59"/>
                    <a:pt x="1107" y="91"/>
                  </a:cubicBezTo>
                  <a:lnTo>
                    <a:pt x="1107" y="627"/>
                  </a:lnTo>
                  <a:lnTo>
                    <a:pt x="1066" y="627"/>
                  </a:lnTo>
                  <a:moveTo>
                    <a:pt x="1033" y="627"/>
                  </a:moveTo>
                  <a:lnTo>
                    <a:pt x="107" y="627"/>
                  </a:lnTo>
                  <a:lnTo>
                    <a:pt x="107" y="107"/>
                  </a:lnTo>
                  <a:lnTo>
                    <a:pt x="1033" y="107"/>
                  </a:lnTo>
                  <a:lnTo>
                    <a:pt x="1033" y="627"/>
                  </a:lnTo>
                  <a:moveTo>
                    <a:pt x="682" y="922"/>
                  </a:moveTo>
                  <a:lnTo>
                    <a:pt x="457" y="922"/>
                  </a:lnTo>
                  <a:lnTo>
                    <a:pt x="457" y="807"/>
                  </a:lnTo>
                  <a:lnTo>
                    <a:pt x="516" y="807"/>
                  </a:lnTo>
                  <a:lnTo>
                    <a:pt x="516" y="865"/>
                  </a:lnTo>
                  <a:cubicBezTo>
                    <a:pt x="516" y="874"/>
                    <a:pt x="524" y="881"/>
                    <a:pt x="533" y="881"/>
                  </a:cubicBezTo>
                  <a:lnTo>
                    <a:pt x="607" y="881"/>
                  </a:lnTo>
                  <a:cubicBezTo>
                    <a:pt x="616" y="881"/>
                    <a:pt x="623" y="874"/>
                    <a:pt x="623" y="865"/>
                  </a:cubicBezTo>
                  <a:lnTo>
                    <a:pt x="623" y="807"/>
                  </a:lnTo>
                  <a:lnTo>
                    <a:pt x="682" y="807"/>
                  </a:lnTo>
                  <a:lnTo>
                    <a:pt x="682" y="922"/>
                  </a:lnTo>
                  <a:moveTo>
                    <a:pt x="848" y="995"/>
                  </a:moveTo>
                  <a:lnTo>
                    <a:pt x="291" y="995"/>
                  </a:lnTo>
                  <a:lnTo>
                    <a:pt x="291" y="955"/>
                  </a:lnTo>
                  <a:lnTo>
                    <a:pt x="848" y="955"/>
                  </a:lnTo>
                  <a:lnTo>
                    <a:pt x="848" y="995"/>
                  </a:lnTo>
                  <a:moveTo>
                    <a:pt x="550" y="807"/>
                  </a:moveTo>
                  <a:lnTo>
                    <a:pt x="590" y="807"/>
                  </a:lnTo>
                  <a:lnTo>
                    <a:pt x="590" y="848"/>
                  </a:lnTo>
                  <a:lnTo>
                    <a:pt x="550" y="848"/>
                  </a:lnTo>
                  <a:lnTo>
                    <a:pt x="550" y="807"/>
                  </a:lnTo>
                  <a:moveTo>
                    <a:pt x="1140" y="644"/>
                  </a:moveTo>
                  <a:lnTo>
                    <a:pt x="1140" y="644"/>
                  </a:lnTo>
                  <a:lnTo>
                    <a:pt x="1140" y="91"/>
                  </a:lnTo>
                  <a:cubicBezTo>
                    <a:pt x="1140" y="41"/>
                    <a:pt x="1099" y="0"/>
                    <a:pt x="1050" y="0"/>
                  </a:cubicBezTo>
                  <a:lnTo>
                    <a:pt x="90" y="0"/>
                  </a:lnTo>
                  <a:cubicBezTo>
                    <a:pt x="40" y="0"/>
                    <a:pt x="0" y="41"/>
                    <a:pt x="0" y="91"/>
                  </a:cubicBezTo>
                  <a:lnTo>
                    <a:pt x="0" y="644"/>
                  </a:lnTo>
                  <a:lnTo>
                    <a:pt x="0" y="644"/>
                  </a:lnTo>
                  <a:lnTo>
                    <a:pt x="0" y="644"/>
                  </a:lnTo>
                  <a:lnTo>
                    <a:pt x="0" y="717"/>
                  </a:lnTo>
                  <a:cubicBezTo>
                    <a:pt x="0" y="767"/>
                    <a:pt x="40" y="807"/>
                    <a:pt x="90" y="807"/>
                  </a:cubicBezTo>
                  <a:lnTo>
                    <a:pt x="149" y="807"/>
                  </a:lnTo>
                  <a:cubicBezTo>
                    <a:pt x="158" y="807"/>
                    <a:pt x="166" y="800"/>
                    <a:pt x="166" y="791"/>
                  </a:cubicBezTo>
                  <a:cubicBezTo>
                    <a:pt x="166" y="782"/>
                    <a:pt x="158" y="774"/>
                    <a:pt x="149" y="774"/>
                  </a:cubicBezTo>
                  <a:lnTo>
                    <a:pt x="90" y="774"/>
                  </a:lnTo>
                  <a:cubicBezTo>
                    <a:pt x="59" y="774"/>
                    <a:pt x="33" y="748"/>
                    <a:pt x="33" y="717"/>
                  </a:cubicBezTo>
                  <a:lnTo>
                    <a:pt x="33" y="661"/>
                  </a:lnTo>
                  <a:lnTo>
                    <a:pt x="1107" y="661"/>
                  </a:lnTo>
                  <a:lnTo>
                    <a:pt x="1107" y="717"/>
                  </a:lnTo>
                  <a:cubicBezTo>
                    <a:pt x="1107" y="748"/>
                    <a:pt x="1081" y="774"/>
                    <a:pt x="1050" y="774"/>
                  </a:cubicBezTo>
                  <a:lnTo>
                    <a:pt x="699" y="774"/>
                  </a:lnTo>
                  <a:lnTo>
                    <a:pt x="699" y="774"/>
                  </a:lnTo>
                  <a:lnTo>
                    <a:pt x="699" y="774"/>
                  </a:lnTo>
                  <a:lnTo>
                    <a:pt x="607" y="774"/>
                  </a:lnTo>
                  <a:lnTo>
                    <a:pt x="607" y="774"/>
                  </a:lnTo>
                  <a:lnTo>
                    <a:pt x="607" y="774"/>
                  </a:lnTo>
                  <a:lnTo>
                    <a:pt x="533" y="774"/>
                  </a:lnTo>
                  <a:lnTo>
                    <a:pt x="533" y="774"/>
                  </a:lnTo>
                  <a:lnTo>
                    <a:pt x="533" y="774"/>
                  </a:lnTo>
                  <a:lnTo>
                    <a:pt x="441" y="774"/>
                  </a:lnTo>
                  <a:lnTo>
                    <a:pt x="441" y="774"/>
                  </a:lnTo>
                  <a:lnTo>
                    <a:pt x="441" y="774"/>
                  </a:lnTo>
                  <a:lnTo>
                    <a:pt x="216" y="774"/>
                  </a:lnTo>
                  <a:cubicBezTo>
                    <a:pt x="207" y="774"/>
                    <a:pt x="199" y="782"/>
                    <a:pt x="199" y="791"/>
                  </a:cubicBezTo>
                  <a:cubicBezTo>
                    <a:pt x="199" y="800"/>
                    <a:pt x="207" y="807"/>
                    <a:pt x="216" y="807"/>
                  </a:cubicBezTo>
                  <a:lnTo>
                    <a:pt x="424" y="807"/>
                  </a:lnTo>
                  <a:lnTo>
                    <a:pt x="424" y="922"/>
                  </a:lnTo>
                  <a:lnTo>
                    <a:pt x="275" y="922"/>
                  </a:lnTo>
                  <a:cubicBezTo>
                    <a:pt x="265" y="922"/>
                    <a:pt x="258" y="929"/>
                    <a:pt x="258" y="938"/>
                  </a:cubicBezTo>
                  <a:lnTo>
                    <a:pt x="258" y="1012"/>
                  </a:lnTo>
                  <a:cubicBezTo>
                    <a:pt x="258" y="1021"/>
                    <a:pt x="265" y="1029"/>
                    <a:pt x="275" y="1029"/>
                  </a:cubicBezTo>
                  <a:lnTo>
                    <a:pt x="865" y="1029"/>
                  </a:lnTo>
                  <a:cubicBezTo>
                    <a:pt x="874" y="1029"/>
                    <a:pt x="882" y="1021"/>
                    <a:pt x="882" y="1012"/>
                  </a:cubicBezTo>
                  <a:lnTo>
                    <a:pt x="882" y="938"/>
                  </a:lnTo>
                  <a:cubicBezTo>
                    <a:pt x="882" y="929"/>
                    <a:pt x="874" y="922"/>
                    <a:pt x="865" y="922"/>
                  </a:cubicBezTo>
                  <a:lnTo>
                    <a:pt x="716" y="922"/>
                  </a:lnTo>
                  <a:lnTo>
                    <a:pt x="716" y="807"/>
                  </a:lnTo>
                  <a:lnTo>
                    <a:pt x="1050" y="807"/>
                  </a:lnTo>
                  <a:cubicBezTo>
                    <a:pt x="1099" y="807"/>
                    <a:pt x="1140" y="767"/>
                    <a:pt x="1140" y="717"/>
                  </a:cubicBezTo>
                  <a:lnTo>
                    <a:pt x="1140" y="644"/>
                  </a:lnTo>
                  <a:close/>
                </a:path>
              </a:pathLst>
            </a:custGeom>
            <a:solidFill>
              <a:srgbClr val="3C2C3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 name="Google Shape;2116;p44">
              <a:extLst>
                <a:ext uri="{FF2B5EF4-FFF2-40B4-BE49-F238E27FC236}">
                  <a16:creationId xmlns:a16="http://schemas.microsoft.com/office/drawing/2014/main" id="{70F3AE11-2C26-285B-0949-0B15F9E7F335}"/>
                </a:ext>
              </a:extLst>
            </p:cNvPr>
            <p:cNvSpPr/>
            <p:nvPr/>
          </p:nvSpPr>
          <p:spPr>
            <a:xfrm>
              <a:off x="3721320" y="3683160"/>
              <a:ext cx="38520" cy="12240"/>
            </a:xfrm>
            <a:custGeom>
              <a:avLst/>
              <a:gdLst/>
              <a:ahLst/>
              <a:cxnLst/>
              <a:rect l="l" t="t" r="r" b="b"/>
              <a:pathLst>
                <a:path w="107" h="34" extrusionOk="0">
                  <a:moveTo>
                    <a:pt x="91" y="34"/>
                  </a:moveTo>
                  <a:cubicBezTo>
                    <a:pt x="100" y="34"/>
                    <a:pt x="107" y="26"/>
                    <a:pt x="107" y="17"/>
                  </a:cubicBezTo>
                  <a:cubicBezTo>
                    <a:pt x="107" y="8"/>
                    <a:pt x="100" y="0"/>
                    <a:pt x="91" y="0"/>
                  </a:cubicBezTo>
                  <a:lnTo>
                    <a:pt x="17" y="0"/>
                  </a:lnTo>
                  <a:cubicBezTo>
                    <a:pt x="8" y="0"/>
                    <a:pt x="0" y="8"/>
                    <a:pt x="0" y="17"/>
                  </a:cubicBezTo>
                  <a:cubicBezTo>
                    <a:pt x="0" y="26"/>
                    <a:pt x="8" y="34"/>
                    <a:pt x="17" y="34"/>
                  </a:cubicBezTo>
                  <a:lnTo>
                    <a:pt x="91" y="34"/>
                  </a:ln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 name="Google Shape;2117;p44">
              <a:extLst>
                <a:ext uri="{FF2B5EF4-FFF2-40B4-BE49-F238E27FC236}">
                  <a16:creationId xmlns:a16="http://schemas.microsoft.com/office/drawing/2014/main" id="{DBAD87EA-51C3-CA08-6CA5-49455941A3B5}"/>
                </a:ext>
              </a:extLst>
            </p:cNvPr>
            <p:cNvSpPr/>
            <p:nvPr/>
          </p:nvSpPr>
          <p:spPr>
            <a:xfrm>
              <a:off x="3615120" y="3484440"/>
              <a:ext cx="251280" cy="158040"/>
            </a:xfrm>
            <a:custGeom>
              <a:avLst/>
              <a:gdLst/>
              <a:ahLst/>
              <a:cxnLst/>
              <a:rect l="l" t="t" r="r" b="b"/>
              <a:pathLst>
                <a:path w="698" h="439" extrusionOk="0">
                  <a:moveTo>
                    <a:pt x="664" y="92"/>
                  </a:moveTo>
                  <a:lnTo>
                    <a:pt x="33" y="92"/>
                  </a:lnTo>
                  <a:lnTo>
                    <a:pt x="33" y="33"/>
                  </a:lnTo>
                  <a:lnTo>
                    <a:pt x="664" y="33"/>
                  </a:lnTo>
                  <a:lnTo>
                    <a:pt x="664" y="92"/>
                  </a:lnTo>
                  <a:moveTo>
                    <a:pt x="33" y="125"/>
                  </a:moveTo>
                  <a:lnTo>
                    <a:pt x="664" y="125"/>
                  </a:lnTo>
                  <a:lnTo>
                    <a:pt x="664" y="406"/>
                  </a:lnTo>
                  <a:lnTo>
                    <a:pt x="33" y="406"/>
                  </a:lnTo>
                  <a:lnTo>
                    <a:pt x="33" y="125"/>
                  </a:lnTo>
                  <a:moveTo>
                    <a:pt x="17" y="439"/>
                  </a:moveTo>
                  <a:lnTo>
                    <a:pt x="681" y="439"/>
                  </a:lnTo>
                  <a:cubicBezTo>
                    <a:pt x="690" y="439"/>
                    <a:pt x="698" y="432"/>
                    <a:pt x="698" y="422"/>
                  </a:cubicBezTo>
                  <a:lnTo>
                    <a:pt x="698" y="16"/>
                  </a:lnTo>
                  <a:cubicBezTo>
                    <a:pt x="698" y="7"/>
                    <a:pt x="690" y="0"/>
                    <a:pt x="681" y="0"/>
                  </a:cubicBezTo>
                  <a:lnTo>
                    <a:pt x="17" y="0"/>
                  </a:lnTo>
                  <a:cubicBezTo>
                    <a:pt x="8" y="0"/>
                    <a:pt x="0" y="7"/>
                    <a:pt x="0" y="16"/>
                  </a:cubicBezTo>
                  <a:lnTo>
                    <a:pt x="0" y="422"/>
                  </a:lnTo>
                  <a:cubicBezTo>
                    <a:pt x="0" y="432"/>
                    <a:pt x="8" y="439"/>
                    <a:pt x="17" y="439"/>
                  </a:cubicBezTo>
                  <a:close/>
                </a:path>
              </a:pathLst>
            </a:custGeom>
            <a:solidFill>
              <a:srgbClr val="3C2C3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 name="Google Shape;2118;p44">
              <a:extLst>
                <a:ext uri="{FF2B5EF4-FFF2-40B4-BE49-F238E27FC236}">
                  <a16:creationId xmlns:a16="http://schemas.microsoft.com/office/drawing/2014/main" id="{36F45AE1-38A7-E4BD-23DB-21E7539706DA}"/>
                </a:ext>
              </a:extLst>
            </p:cNvPr>
            <p:cNvSpPr/>
            <p:nvPr/>
          </p:nvSpPr>
          <p:spPr>
            <a:xfrm>
              <a:off x="3641760" y="3501000"/>
              <a:ext cx="25200" cy="11880"/>
            </a:xfrm>
            <a:custGeom>
              <a:avLst/>
              <a:gdLst/>
              <a:ahLst/>
              <a:cxnLst/>
              <a:rect l="l" t="t" r="r" b="b"/>
              <a:pathLst>
                <a:path w="70" h="33" extrusionOk="0">
                  <a:moveTo>
                    <a:pt x="17" y="33"/>
                  </a:moveTo>
                  <a:lnTo>
                    <a:pt x="53" y="33"/>
                  </a:lnTo>
                  <a:cubicBezTo>
                    <a:pt x="63" y="33"/>
                    <a:pt x="70" y="26"/>
                    <a:pt x="70" y="17"/>
                  </a:cubicBezTo>
                  <a:cubicBezTo>
                    <a:pt x="70" y="7"/>
                    <a:pt x="63" y="0"/>
                    <a:pt x="53" y="0"/>
                  </a:cubicBezTo>
                  <a:lnTo>
                    <a:pt x="17" y="0"/>
                  </a:lnTo>
                  <a:cubicBezTo>
                    <a:pt x="7" y="0"/>
                    <a:pt x="0" y="7"/>
                    <a:pt x="0" y="17"/>
                  </a:cubicBezTo>
                  <a:cubicBezTo>
                    <a:pt x="0" y="26"/>
                    <a:pt x="7" y="33"/>
                    <a:pt x="17" y="33"/>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 name="Google Shape;2119;p44">
              <a:extLst>
                <a:ext uri="{FF2B5EF4-FFF2-40B4-BE49-F238E27FC236}">
                  <a16:creationId xmlns:a16="http://schemas.microsoft.com/office/drawing/2014/main" id="{DFB9EF5D-1403-5F85-D74F-F16C4597E70A}"/>
                </a:ext>
              </a:extLst>
            </p:cNvPr>
            <p:cNvSpPr/>
            <p:nvPr/>
          </p:nvSpPr>
          <p:spPr>
            <a:xfrm>
              <a:off x="3681720" y="3501000"/>
              <a:ext cx="25200" cy="11880"/>
            </a:xfrm>
            <a:custGeom>
              <a:avLst/>
              <a:gdLst/>
              <a:ahLst/>
              <a:cxnLst/>
              <a:rect l="l" t="t" r="r" b="b"/>
              <a:pathLst>
                <a:path w="70" h="33" extrusionOk="0">
                  <a:moveTo>
                    <a:pt x="16" y="33"/>
                  </a:moveTo>
                  <a:lnTo>
                    <a:pt x="53" y="33"/>
                  </a:lnTo>
                  <a:cubicBezTo>
                    <a:pt x="62" y="33"/>
                    <a:pt x="70" y="26"/>
                    <a:pt x="70" y="17"/>
                  </a:cubicBezTo>
                  <a:cubicBezTo>
                    <a:pt x="70" y="7"/>
                    <a:pt x="62" y="0"/>
                    <a:pt x="53" y="0"/>
                  </a:cubicBezTo>
                  <a:lnTo>
                    <a:pt x="16" y="0"/>
                  </a:lnTo>
                  <a:cubicBezTo>
                    <a:pt x="7" y="0"/>
                    <a:pt x="0" y="7"/>
                    <a:pt x="0" y="17"/>
                  </a:cubicBezTo>
                  <a:cubicBezTo>
                    <a:pt x="0" y="26"/>
                    <a:pt x="7" y="33"/>
                    <a:pt x="16" y="33"/>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4" name="Google Shape;2120;p44">
              <a:extLst>
                <a:ext uri="{FF2B5EF4-FFF2-40B4-BE49-F238E27FC236}">
                  <a16:creationId xmlns:a16="http://schemas.microsoft.com/office/drawing/2014/main" id="{E2C579C2-F002-235B-A204-957EB09D20CB}"/>
                </a:ext>
              </a:extLst>
            </p:cNvPr>
            <p:cNvSpPr/>
            <p:nvPr/>
          </p:nvSpPr>
          <p:spPr>
            <a:xfrm>
              <a:off x="3675600" y="3537360"/>
              <a:ext cx="130680" cy="85320"/>
            </a:xfrm>
            <a:custGeom>
              <a:avLst/>
              <a:gdLst/>
              <a:ahLst/>
              <a:cxnLst/>
              <a:rect l="l" t="t" r="r" b="b"/>
              <a:pathLst>
                <a:path w="363" h="237" extrusionOk="0">
                  <a:moveTo>
                    <a:pt x="290" y="163"/>
                  </a:moveTo>
                  <a:cubicBezTo>
                    <a:pt x="296" y="149"/>
                    <a:pt x="299" y="134"/>
                    <a:pt x="299" y="119"/>
                  </a:cubicBezTo>
                  <a:cubicBezTo>
                    <a:pt x="299" y="103"/>
                    <a:pt x="296" y="88"/>
                    <a:pt x="290" y="74"/>
                  </a:cubicBezTo>
                  <a:cubicBezTo>
                    <a:pt x="305" y="87"/>
                    <a:pt x="317" y="102"/>
                    <a:pt x="327" y="119"/>
                  </a:cubicBezTo>
                  <a:cubicBezTo>
                    <a:pt x="317" y="135"/>
                    <a:pt x="305" y="150"/>
                    <a:pt x="290" y="163"/>
                  </a:cubicBezTo>
                  <a:moveTo>
                    <a:pt x="35" y="119"/>
                  </a:moveTo>
                  <a:cubicBezTo>
                    <a:pt x="45" y="102"/>
                    <a:pt x="57" y="87"/>
                    <a:pt x="71" y="74"/>
                  </a:cubicBezTo>
                  <a:cubicBezTo>
                    <a:pt x="66" y="88"/>
                    <a:pt x="63" y="103"/>
                    <a:pt x="63" y="119"/>
                  </a:cubicBezTo>
                  <a:cubicBezTo>
                    <a:pt x="63" y="134"/>
                    <a:pt x="66" y="149"/>
                    <a:pt x="71" y="163"/>
                  </a:cubicBezTo>
                  <a:cubicBezTo>
                    <a:pt x="57" y="150"/>
                    <a:pt x="45" y="135"/>
                    <a:pt x="35" y="119"/>
                  </a:cubicBezTo>
                  <a:moveTo>
                    <a:pt x="266" y="119"/>
                  </a:moveTo>
                  <a:cubicBezTo>
                    <a:pt x="266" y="165"/>
                    <a:pt x="228" y="203"/>
                    <a:pt x="181" y="203"/>
                  </a:cubicBezTo>
                  <a:cubicBezTo>
                    <a:pt x="134" y="203"/>
                    <a:pt x="96" y="165"/>
                    <a:pt x="96" y="119"/>
                  </a:cubicBezTo>
                  <a:cubicBezTo>
                    <a:pt x="96" y="72"/>
                    <a:pt x="134" y="34"/>
                    <a:pt x="181" y="34"/>
                  </a:cubicBezTo>
                  <a:lnTo>
                    <a:pt x="181" y="34"/>
                  </a:lnTo>
                  <a:lnTo>
                    <a:pt x="181" y="34"/>
                  </a:lnTo>
                  <a:cubicBezTo>
                    <a:pt x="228" y="34"/>
                    <a:pt x="266" y="72"/>
                    <a:pt x="266" y="119"/>
                  </a:cubicBezTo>
                  <a:moveTo>
                    <a:pt x="181" y="0"/>
                  </a:moveTo>
                  <a:lnTo>
                    <a:pt x="181" y="0"/>
                  </a:lnTo>
                  <a:lnTo>
                    <a:pt x="181" y="0"/>
                  </a:lnTo>
                  <a:cubicBezTo>
                    <a:pt x="104" y="0"/>
                    <a:pt x="36" y="43"/>
                    <a:pt x="1" y="111"/>
                  </a:cubicBezTo>
                  <a:cubicBezTo>
                    <a:pt x="-1" y="116"/>
                    <a:pt x="-1" y="121"/>
                    <a:pt x="1" y="126"/>
                  </a:cubicBezTo>
                  <a:cubicBezTo>
                    <a:pt x="36" y="194"/>
                    <a:pt x="104" y="237"/>
                    <a:pt x="181" y="237"/>
                  </a:cubicBezTo>
                  <a:cubicBezTo>
                    <a:pt x="257" y="237"/>
                    <a:pt x="326" y="194"/>
                    <a:pt x="361" y="126"/>
                  </a:cubicBezTo>
                  <a:cubicBezTo>
                    <a:pt x="363" y="121"/>
                    <a:pt x="363" y="116"/>
                    <a:pt x="361" y="111"/>
                  </a:cubicBezTo>
                  <a:cubicBezTo>
                    <a:pt x="326" y="43"/>
                    <a:pt x="257" y="0"/>
                    <a:pt x="181" y="0"/>
                  </a:cubicBezTo>
                  <a:close/>
                </a:path>
              </a:pathLst>
            </a:custGeom>
            <a:solidFill>
              <a:srgbClr val="3C2C31"/>
            </a:solidFill>
            <a:ln>
              <a:noFill/>
            </a:ln>
          </p:spPr>
          <p:txBody>
            <a:bodyPr spcFirstLastPara="1" wrap="square" lIns="90000" tIns="40300" rIns="90000" bIns="40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 name="Google Shape;2121;p44">
              <a:extLst>
                <a:ext uri="{FF2B5EF4-FFF2-40B4-BE49-F238E27FC236}">
                  <a16:creationId xmlns:a16="http://schemas.microsoft.com/office/drawing/2014/main" id="{4F22FDC9-B244-D08B-8F74-C78353E73859}"/>
                </a:ext>
              </a:extLst>
            </p:cNvPr>
            <p:cNvSpPr/>
            <p:nvPr/>
          </p:nvSpPr>
          <p:spPr>
            <a:xfrm>
              <a:off x="3734640" y="3573720"/>
              <a:ext cx="12240" cy="12600"/>
            </a:xfrm>
            <a:custGeom>
              <a:avLst/>
              <a:gdLst/>
              <a:ahLst/>
              <a:cxnLst/>
              <a:rect l="l" t="t" r="r" b="b"/>
              <a:pathLst>
                <a:path w="34" h="35" extrusionOk="0">
                  <a:moveTo>
                    <a:pt x="34" y="18"/>
                  </a:moveTo>
                  <a:cubicBezTo>
                    <a:pt x="34" y="27"/>
                    <a:pt x="26" y="35"/>
                    <a:pt x="17" y="35"/>
                  </a:cubicBezTo>
                  <a:cubicBezTo>
                    <a:pt x="7" y="35"/>
                    <a:pt x="0" y="27"/>
                    <a:pt x="0" y="18"/>
                  </a:cubicBezTo>
                  <a:cubicBezTo>
                    <a:pt x="0" y="8"/>
                    <a:pt x="7" y="0"/>
                    <a:pt x="17" y="0"/>
                  </a:cubicBezTo>
                  <a:cubicBezTo>
                    <a:pt x="26" y="0"/>
                    <a:pt x="34" y="8"/>
                    <a:pt x="34" y="18"/>
                  </a:cubicBezTo>
                  <a:close/>
                </a:path>
              </a:pathLst>
            </a:custGeom>
            <a:solidFill>
              <a:srgbClr val="3C2C3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76" name="TextBox 75">
            <a:extLst>
              <a:ext uri="{FF2B5EF4-FFF2-40B4-BE49-F238E27FC236}">
                <a16:creationId xmlns:a16="http://schemas.microsoft.com/office/drawing/2014/main" id="{E2890ADA-0C99-16F3-DDB9-26F439D43DD3}"/>
              </a:ext>
            </a:extLst>
          </p:cNvPr>
          <p:cNvSpPr txBox="1"/>
          <p:nvPr/>
        </p:nvSpPr>
        <p:spPr>
          <a:xfrm>
            <a:off x="3649192" y="4228857"/>
            <a:ext cx="2861008" cy="461665"/>
          </a:xfrm>
          <a:prstGeom prst="rect">
            <a:avLst/>
          </a:prstGeom>
          <a:noFill/>
        </p:spPr>
        <p:txBody>
          <a:bodyPr wrap="square" rtlCol="0">
            <a:spAutoFit/>
          </a:bodyPr>
          <a:lstStyle/>
          <a:p>
            <a:r>
              <a:rPr lang="en-US" sz="2400" dirty="0"/>
              <a:t>Accuracy: 67.635%</a:t>
            </a:r>
          </a:p>
        </p:txBody>
      </p:sp>
      <p:sp>
        <p:nvSpPr>
          <p:cNvPr id="77" name="TextBox 76">
            <a:extLst>
              <a:ext uri="{FF2B5EF4-FFF2-40B4-BE49-F238E27FC236}">
                <a16:creationId xmlns:a16="http://schemas.microsoft.com/office/drawing/2014/main" id="{5432E077-3118-1631-9CFA-8CEEB6F7B1E8}"/>
              </a:ext>
            </a:extLst>
          </p:cNvPr>
          <p:cNvSpPr txBox="1"/>
          <p:nvPr/>
        </p:nvSpPr>
        <p:spPr>
          <a:xfrm>
            <a:off x="6692548" y="1722783"/>
            <a:ext cx="2518432" cy="1200329"/>
          </a:xfrm>
          <a:prstGeom prst="rect">
            <a:avLst/>
          </a:prstGeom>
          <a:noFill/>
        </p:spPr>
        <p:txBody>
          <a:bodyPr wrap="square" rtlCol="0">
            <a:spAutoFit/>
          </a:bodyPr>
          <a:lstStyle/>
          <a:p>
            <a:r>
              <a:rPr lang="en-US" sz="2400" b="1" dirty="0"/>
              <a:t>3.RandomForest</a:t>
            </a:r>
          </a:p>
          <a:p>
            <a:r>
              <a:rPr lang="en-US" sz="2400" b="1" dirty="0"/>
              <a:t>With Train-test Split</a:t>
            </a:r>
          </a:p>
        </p:txBody>
      </p:sp>
      <p:sp>
        <p:nvSpPr>
          <p:cNvPr id="78" name="TextBox 77">
            <a:extLst>
              <a:ext uri="{FF2B5EF4-FFF2-40B4-BE49-F238E27FC236}">
                <a16:creationId xmlns:a16="http://schemas.microsoft.com/office/drawing/2014/main" id="{5BA9A4A8-1E03-AAAA-2F80-08375670DF4A}"/>
              </a:ext>
            </a:extLst>
          </p:cNvPr>
          <p:cNvSpPr txBox="1"/>
          <p:nvPr/>
        </p:nvSpPr>
        <p:spPr>
          <a:xfrm>
            <a:off x="6583590" y="4199604"/>
            <a:ext cx="2861008" cy="461665"/>
          </a:xfrm>
          <a:prstGeom prst="rect">
            <a:avLst/>
          </a:prstGeom>
          <a:noFill/>
        </p:spPr>
        <p:txBody>
          <a:bodyPr wrap="square" rtlCol="0">
            <a:spAutoFit/>
          </a:bodyPr>
          <a:lstStyle/>
          <a:p>
            <a:r>
              <a:rPr lang="en-US" sz="2400" dirty="0"/>
              <a:t>Accuracy: 92.529%</a:t>
            </a:r>
          </a:p>
        </p:txBody>
      </p:sp>
      <p:sp>
        <p:nvSpPr>
          <p:cNvPr id="79" name="TextBox 78">
            <a:extLst>
              <a:ext uri="{FF2B5EF4-FFF2-40B4-BE49-F238E27FC236}">
                <a16:creationId xmlns:a16="http://schemas.microsoft.com/office/drawing/2014/main" id="{35EDD651-F7A2-F4B8-AC5D-469D4C5A84E5}"/>
              </a:ext>
            </a:extLst>
          </p:cNvPr>
          <p:cNvSpPr txBox="1"/>
          <p:nvPr/>
        </p:nvSpPr>
        <p:spPr>
          <a:xfrm>
            <a:off x="9465962" y="1671531"/>
            <a:ext cx="2518432" cy="1200329"/>
          </a:xfrm>
          <a:prstGeom prst="rect">
            <a:avLst/>
          </a:prstGeom>
          <a:noFill/>
        </p:spPr>
        <p:txBody>
          <a:bodyPr wrap="square" rtlCol="0">
            <a:spAutoFit/>
          </a:bodyPr>
          <a:lstStyle/>
          <a:p>
            <a:r>
              <a:rPr lang="en-US" sz="2400" b="1" dirty="0"/>
              <a:t>4.RandomForest</a:t>
            </a:r>
          </a:p>
          <a:p>
            <a:r>
              <a:rPr lang="en-US" sz="2400" b="1" dirty="0"/>
              <a:t>With Cross Validation</a:t>
            </a:r>
          </a:p>
        </p:txBody>
      </p:sp>
      <p:sp>
        <p:nvSpPr>
          <p:cNvPr id="80" name="TextBox 79">
            <a:extLst>
              <a:ext uri="{FF2B5EF4-FFF2-40B4-BE49-F238E27FC236}">
                <a16:creationId xmlns:a16="http://schemas.microsoft.com/office/drawing/2014/main" id="{54990A7C-58DC-0DDE-345B-6D99102DF9E7}"/>
              </a:ext>
            </a:extLst>
          </p:cNvPr>
          <p:cNvSpPr txBox="1"/>
          <p:nvPr/>
        </p:nvSpPr>
        <p:spPr>
          <a:xfrm>
            <a:off x="9408965" y="4160009"/>
            <a:ext cx="2861008" cy="461665"/>
          </a:xfrm>
          <a:prstGeom prst="rect">
            <a:avLst/>
          </a:prstGeom>
          <a:noFill/>
        </p:spPr>
        <p:txBody>
          <a:bodyPr wrap="square" rtlCol="0">
            <a:spAutoFit/>
          </a:bodyPr>
          <a:lstStyle/>
          <a:p>
            <a:r>
              <a:rPr lang="en-US" sz="2400" dirty="0"/>
              <a:t>Accuracy: 91.255%</a:t>
            </a:r>
          </a:p>
        </p:txBody>
      </p:sp>
      <p:sp>
        <p:nvSpPr>
          <p:cNvPr id="81" name="TextBox 80">
            <a:extLst>
              <a:ext uri="{FF2B5EF4-FFF2-40B4-BE49-F238E27FC236}">
                <a16:creationId xmlns:a16="http://schemas.microsoft.com/office/drawing/2014/main" id="{6AF78036-1AE2-EB95-4C3F-B6589DED28E5}"/>
              </a:ext>
            </a:extLst>
          </p:cNvPr>
          <p:cNvSpPr txBox="1"/>
          <p:nvPr/>
        </p:nvSpPr>
        <p:spPr>
          <a:xfrm>
            <a:off x="321890" y="5335761"/>
            <a:ext cx="2675310" cy="461665"/>
          </a:xfrm>
          <a:prstGeom prst="rect">
            <a:avLst/>
          </a:prstGeom>
          <a:noFill/>
        </p:spPr>
        <p:txBody>
          <a:bodyPr wrap="square" rtlCol="0">
            <a:spAutoFit/>
          </a:bodyPr>
          <a:lstStyle/>
          <a:p>
            <a:r>
              <a:rPr lang="en-US" sz="2400" dirty="0">
                <a:solidFill>
                  <a:srgbClr val="FF0000"/>
                </a:solidFill>
              </a:rPr>
              <a:t>IGNORE MODEL</a:t>
            </a:r>
          </a:p>
        </p:txBody>
      </p:sp>
      <p:sp>
        <p:nvSpPr>
          <p:cNvPr id="82" name="TextBox 81">
            <a:extLst>
              <a:ext uri="{FF2B5EF4-FFF2-40B4-BE49-F238E27FC236}">
                <a16:creationId xmlns:a16="http://schemas.microsoft.com/office/drawing/2014/main" id="{CE1889A5-6102-B04C-C5CE-B92DD0D91453}"/>
              </a:ext>
            </a:extLst>
          </p:cNvPr>
          <p:cNvSpPr txBox="1"/>
          <p:nvPr/>
        </p:nvSpPr>
        <p:spPr>
          <a:xfrm>
            <a:off x="3661405" y="5329287"/>
            <a:ext cx="2675310" cy="461665"/>
          </a:xfrm>
          <a:prstGeom prst="rect">
            <a:avLst/>
          </a:prstGeom>
          <a:noFill/>
        </p:spPr>
        <p:txBody>
          <a:bodyPr wrap="square" rtlCol="0">
            <a:spAutoFit/>
          </a:bodyPr>
          <a:lstStyle/>
          <a:p>
            <a:r>
              <a:rPr lang="en-US" sz="2400" dirty="0">
                <a:solidFill>
                  <a:srgbClr val="FF0000"/>
                </a:solidFill>
              </a:rPr>
              <a:t>IGNORE MODEL</a:t>
            </a:r>
          </a:p>
        </p:txBody>
      </p:sp>
      <p:sp>
        <p:nvSpPr>
          <p:cNvPr id="83" name="TextBox 82">
            <a:extLst>
              <a:ext uri="{FF2B5EF4-FFF2-40B4-BE49-F238E27FC236}">
                <a16:creationId xmlns:a16="http://schemas.microsoft.com/office/drawing/2014/main" id="{D1950719-9D66-F4F7-63FB-7455E183D388}"/>
              </a:ext>
            </a:extLst>
          </p:cNvPr>
          <p:cNvSpPr txBox="1"/>
          <p:nvPr/>
        </p:nvSpPr>
        <p:spPr>
          <a:xfrm>
            <a:off x="9721314" y="5233817"/>
            <a:ext cx="2382457" cy="830997"/>
          </a:xfrm>
          <a:prstGeom prst="rect">
            <a:avLst/>
          </a:prstGeom>
          <a:noFill/>
        </p:spPr>
        <p:txBody>
          <a:bodyPr wrap="square" rtlCol="0">
            <a:spAutoFit/>
          </a:bodyPr>
          <a:lstStyle/>
          <a:p>
            <a:r>
              <a:rPr lang="en-US" sz="2400" dirty="0">
                <a:solidFill>
                  <a:schemeClr val="accent3"/>
                </a:solidFill>
              </a:rPr>
              <a:t>ENSURE NOT OVERFITING</a:t>
            </a:r>
          </a:p>
        </p:txBody>
      </p:sp>
      <p:sp>
        <p:nvSpPr>
          <p:cNvPr id="84" name="TextBox 83">
            <a:extLst>
              <a:ext uri="{FF2B5EF4-FFF2-40B4-BE49-F238E27FC236}">
                <a16:creationId xmlns:a16="http://schemas.microsoft.com/office/drawing/2014/main" id="{52F7869A-5452-4184-C209-ADE793790E49}"/>
              </a:ext>
            </a:extLst>
          </p:cNvPr>
          <p:cNvSpPr txBox="1"/>
          <p:nvPr/>
        </p:nvSpPr>
        <p:spPr>
          <a:xfrm>
            <a:off x="6682691" y="5263904"/>
            <a:ext cx="2565643" cy="830997"/>
          </a:xfrm>
          <a:prstGeom prst="rect">
            <a:avLst/>
          </a:prstGeom>
          <a:noFill/>
        </p:spPr>
        <p:txBody>
          <a:bodyPr wrap="square" rtlCol="0">
            <a:spAutoFit/>
          </a:bodyPr>
          <a:lstStyle/>
          <a:p>
            <a:pPr algn="ctr"/>
            <a:r>
              <a:rPr lang="en-US" sz="2400" dirty="0">
                <a:solidFill>
                  <a:srgbClr val="00B050"/>
                </a:solidFill>
              </a:rPr>
              <a:t>BEST PERFORMANCE</a:t>
            </a:r>
          </a:p>
        </p:txBody>
      </p:sp>
    </p:spTree>
    <p:extLst>
      <p:ext uri="{BB962C8B-B14F-4D97-AF65-F5344CB8AC3E}">
        <p14:creationId xmlns:p14="http://schemas.microsoft.com/office/powerpoint/2010/main" val="243647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a:xfrm>
            <a:off x="1295400" y="255134"/>
            <a:ext cx="9601200" cy="1036850"/>
          </a:xfrm>
        </p:spPr>
        <p:txBody>
          <a:bodyPr anchor="b">
            <a:normAutofit/>
          </a:bodyPr>
          <a:lstStyle/>
          <a:p>
            <a:r>
              <a:rPr lang="en-US"/>
              <a:t>Evaluation</a:t>
            </a:r>
          </a:p>
        </p:txBody>
      </p:sp>
      <p:sp>
        <p:nvSpPr>
          <p:cNvPr id="11" name="Text Placeholder 2">
            <a:extLst>
              <a:ext uri="{FF2B5EF4-FFF2-40B4-BE49-F238E27FC236}">
                <a16:creationId xmlns:a16="http://schemas.microsoft.com/office/drawing/2014/main" id="{1BBD4077-1917-B712-CDFE-C6FD0CB32DD3}"/>
              </a:ext>
            </a:extLst>
          </p:cNvPr>
          <p:cNvSpPr>
            <a:spLocks noGrp="1"/>
          </p:cNvSpPr>
          <p:nvPr>
            <p:ph type="body" idx="1"/>
          </p:nvPr>
        </p:nvSpPr>
        <p:spPr>
          <a:xfrm>
            <a:off x="1854200" y="1826133"/>
            <a:ext cx="3060700" cy="850392"/>
          </a:xfrm>
        </p:spPr>
        <p:txBody>
          <a:bodyPr>
            <a:normAutofit fontScale="92500" lnSpcReduction="20000"/>
          </a:bodyPr>
          <a:lstStyle/>
          <a:p>
            <a:r>
              <a:rPr lang="en-US" b="1" dirty="0"/>
              <a:t>Confusion Matrix</a:t>
            </a:r>
          </a:p>
          <a:p>
            <a:r>
              <a:rPr lang="en-US" b="1" dirty="0"/>
              <a:t>(Random Forest)</a:t>
            </a:r>
          </a:p>
        </p:txBody>
      </p:sp>
      <p:pic>
        <p:nvPicPr>
          <p:cNvPr id="6" name="Content Placeholder 5">
            <a:extLst>
              <a:ext uri="{FF2B5EF4-FFF2-40B4-BE49-F238E27FC236}">
                <a16:creationId xmlns:a16="http://schemas.microsoft.com/office/drawing/2014/main" id="{DBCDB1DE-D170-29B9-EB16-E357BA35B5B4}"/>
              </a:ext>
            </a:extLst>
          </p:cNvPr>
          <p:cNvPicPr>
            <a:picLocks noGrp="1" noChangeAspect="1"/>
          </p:cNvPicPr>
          <p:nvPr>
            <p:ph sz="half" idx="2"/>
          </p:nvPr>
        </p:nvPicPr>
        <p:blipFill rotWithShape="1">
          <a:blip r:embed="rId3"/>
          <a:srcRect t="4029"/>
          <a:stretch/>
        </p:blipFill>
        <p:spPr>
          <a:xfrm>
            <a:off x="629432" y="2705100"/>
            <a:ext cx="5237968" cy="3996398"/>
          </a:xfrm>
          <a:noFill/>
        </p:spPr>
      </p:pic>
      <p:sp>
        <p:nvSpPr>
          <p:cNvPr id="13" name="Text Placeholder 4">
            <a:extLst>
              <a:ext uri="{FF2B5EF4-FFF2-40B4-BE49-F238E27FC236}">
                <a16:creationId xmlns:a16="http://schemas.microsoft.com/office/drawing/2014/main" id="{A0DA72B9-5421-162F-B434-90667740641D}"/>
              </a:ext>
            </a:extLst>
          </p:cNvPr>
          <p:cNvSpPr>
            <a:spLocks noGrp="1"/>
          </p:cNvSpPr>
          <p:nvPr>
            <p:ph type="body" sz="quarter" idx="3"/>
          </p:nvPr>
        </p:nvSpPr>
        <p:spPr>
          <a:xfrm>
            <a:off x="7556500" y="1823466"/>
            <a:ext cx="3225800" cy="847725"/>
          </a:xfrm>
        </p:spPr>
        <p:txBody>
          <a:bodyPr>
            <a:normAutofit/>
          </a:bodyPr>
          <a:lstStyle/>
          <a:p>
            <a:r>
              <a:rPr lang="en-US" sz="2400" b="1" dirty="0"/>
              <a:t>Classification Report</a:t>
            </a:r>
          </a:p>
        </p:txBody>
      </p:sp>
      <p:pic>
        <p:nvPicPr>
          <p:cNvPr id="9" name="Content Placeholder 8">
            <a:extLst>
              <a:ext uri="{FF2B5EF4-FFF2-40B4-BE49-F238E27FC236}">
                <a16:creationId xmlns:a16="http://schemas.microsoft.com/office/drawing/2014/main" id="{903C5E42-F02E-892A-03AB-6D3F83E37D0F}"/>
              </a:ext>
            </a:extLst>
          </p:cNvPr>
          <p:cNvPicPr>
            <a:picLocks noGrp="1" noChangeAspect="1"/>
          </p:cNvPicPr>
          <p:nvPr>
            <p:ph sz="quarter" idx="4"/>
          </p:nvPr>
        </p:nvPicPr>
        <p:blipFill>
          <a:blip r:embed="rId4"/>
          <a:stretch>
            <a:fillRect/>
          </a:stretch>
        </p:blipFill>
        <p:spPr>
          <a:xfrm>
            <a:off x="6324599" y="2705100"/>
            <a:ext cx="5326869" cy="2400300"/>
          </a:xfrm>
        </p:spPr>
      </p:pic>
    </p:spTree>
    <p:extLst>
      <p:ext uri="{BB962C8B-B14F-4D97-AF65-F5344CB8AC3E}">
        <p14:creationId xmlns:p14="http://schemas.microsoft.com/office/powerpoint/2010/main" val="405135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Project</a:t>
            </a:r>
          </a:p>
        </p:txBody>
      </p:sp>
      <p:sp>
        <p:nvSpPr>
          <p:cNvPr id="3" name="Content Placeholder 2"/>
          <p:cNvSpPr>
            <a:spLocks noGrp="1"/>
          </p:cNvSpPr>
          <p:nvPr>
            <p:ph idx="1"/>
          </p:nvPr>
        </p:nvSpPr>
        <p:spPr>
          <a:xfrm>
            <a:off x="503584" y="1643270"/>
            <a:ext cx="11449878" cy="4959596"/>
          </a:xfrm>
        </p:spPr>
        <p:txBody>
          <a:bodyPr>
            <a:normAutofit fontScale="85000" lnSpcReduction="20000"/>
          </a:bodyPr>
          <a:lstStyle/>
          <a:p>
            <a:pPr>
              <a:buFont typeface="Arial" panose="020B0604020202020204" pitchFamily="34" charset="0"/>
              <a:buChar char="•"/>
            </a:pPr>
            <a:r>
              <a:rPr lang="en-CA" dirty="0"/>
              <a:t>Objective:</a:t>
            </a:r>
          </a:p>
          <a:p>
            <a:pPr marL="742950" lvl="1" indent="-285750">
              <a:buFont typeface="Arial" panose="020B0604020202020204" pitchFamily="34" charset="0"/>
              <a:buChar char="•"/>
            </a:pPr>
            <a:r>
              <a:rPr lang="en-CA" dirty="0"/>
              <a:t>Predicting gold prices is crucial for investors and financial analysts to make informed decisions in the market.</a:t>
            </a:r>
          </a:p>
          <a:p>
            <a:pPr marL="742950" lvl="1" indent="-285750">
              <a:buFont typeface="Arial" panose="020B0604020202020204" pitchFamily="34" charset="0"/>
              <a:buChar char="•"/>
            </a:pPr>
            <a:r>
              <a:rPr lang="en-CA" dirty="0"/>
              <a:t>This project aims to develop models that can accurately forecast gold prices based on various factors.</a:t>
            </a:r>
          </a:p>
          <a:p>
            <a:pPr>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Gold is a key asset in investment portfolios, often serving as a hedge against economic uncertainty.</a:t>
            </a:r>
          </a:p>
          <a:p>
            <a:pPr marL="742950" lvl="1" indent="-285750">
              <a:buFont typeface="Arial" panose="020B0604020202020204" pitchFamily="34" charset="0"/>
              <a:buChar char="•"/>
            </a:pPr>
            <a:r>
              <a:rPr lang="en-CA" dirty="0"/>
              <a:t>Accurate predictions of gold prices can help optimize investment strategies and mitigate risks for stakeholders.</a:t>
            </a:r>
          </a:p>
          <a:p>
            <a:pPr>
              <a:buFont typeface="Arial" panose="020B0604020202020204" pitchFamily="34" charset="0"/>
              <a:buChar char="•"/>
            </a:pPr>
            <a:r>
              <a:rPr lang="en-CA" dirty="0"/>
              <a:t>Approach:</a:t>
            </a:r>
          </a:p>
          <a:p>
            <a:pPr marL="742950" lvl="1" indent="-285750">
              <a:buFont typeface="Arial" panose="020B0604020202020204" pitchFamily="34" charset="0"/>
              <a:buChar char="•"/>
            </a:pPr>
            <a:r>
              <a:rPr lang="en-CA" dirty="0"/>
              <a:t>Utilized machine learning algorithms to analyze historical gold price data along with related factors such as stock indices and currency exchange rates.</a:t>
            </a:r>
          </a:p>
          <a:p>
            <a:pPr marL="742950" lvl="1" indent="-285750">
              <a:buFont typeface="Arial" panose="020B0604020202020204" pitchFamily="34" charset="0"/>
              <a:buChar char="•"/>
            </a:pPr>
            <a:r>
              <a:rPr lang="en-CA" dirty="0"/>
              <a:t>Explored different regression models to determine the most effective approach for gold price prediction.</a:t>
            </a:r>
          </a:p>
          <a:p>
            <a:pPr>
              <a:buFont typeface="Arial" panose="020B0604020202020204" pitchFamily="34" charset="0"/>
              <a:buChar char="•"/>
            </a:pPr>
            <a:r>
              <a:rPr lang="en-CA" dirty="0"/>
              <a:t>Importance:</a:t>
            </a:r>
          </a:p>
          <a:p>
            <a:pPr marL="742950" lvl="1" indent="-285750">
              <a:buFont typeface="Arial" panose="020B0604020202020204" pitchFamily="34" charset="0"/>
              <a:buChar char="•"/>
            </a:pPr>
            <a:r>
              <a:rPr lang="en-CA" dirty="0"/>
              <a:t>Understanding the factors influencing gold prices can provide insights into broader economic trends and market sentiment.</a:t>
            </a:r>
          </a:p>
          <a:p>
            <a:pPr marL="742950" lvl="1" indent="-285750">
              <a:buFont typeface="Arial" panose="020B0604020202020204" pitchFamily="34" charset="0"/>
              <a:buChar char="•"/>
            </a:pPr>
            <a:r>
              <a:rPr lang="en-CA" dirty="0"/>
              <a:t>Effective prediction models contribute to more informed decision-making in the financial sector, ultimately enhancing investment outcomes.</a:t>
            </a:r>
          </a:p>
          <a:p>
            <a:endParaRPr lang="en-US" dirty="0"/>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168E-2AB4-1FF0-8EC3-D382D4AF797F}"/>
              </a:ext>
            </a:extLst>
          </p:cNvPr>
          <p:cNvSpPr>
            <a:spLocks noGrp="1"/>
          </p:cNvSpPr>
          <p:nvPr>
            <p:ph type="title"/>
          </p:nvPr>
        </p:nvSpPr>
        <p:spPr>
          <a:xfrm>
            <a:off x="350875" y="3317358"/>
            <a:ext cx="9686260" cy="1945758"/>
          </a:xfrm>
        </p:spPr>
        <p:txBody>
          <a:bodyPr>
            <a:noAutofit/>
          </a:bodyPr>
          <a:lstStyle/>
          <a:p>
            <a:r>
              <a:rPr lang="en-US" b="1" dirty="0">
                <a:solidFill>
                  <a:schemeClr val="tx2"/>
                </a:solidFill>
              </a:rPr>
              <a:t>Part 3:</a:t>
            </a:r>
            <a:br>
              <a:rPr lang="en-US" b="1" dirty="0">
                <a:solidFill>
                  <a:schemeClr val="tx2"/>
                </a:solidFill>
              </a:rPr>
            </a:br>
            <a:r>
              <a:rPr lang="en-US" b="1" dirty="0">
                <a:solidFill>
                  <a:schemeClr val="tx2"/>
                </a:solidFill>
              </a:rPr>
              <a:t>The </a:t>
            </a:r>
            <a:r>
              <a:rPr lang="en-US" b="1" i="0" dirty="0">
                <a:solidFill>
                  <a:srgbClr val="000000"/>
                </a:solidFill>
                <a:effectLst/>
                <a:latin typeface="Helvetica Neue"/>
              </a:rPr>
              <a:t>Combination of Classification dataset and Sentimental dataset For Gold Price Prediction</a:t>
            </a:r>
            <a:br>
              <a:rPr lang="en-US" b="1" i="0" dirty="0">
                <a:solidFill>
                  <a:srgbClr val="000000"/>
                </a:solidFill>
                <a:effectLst/>
                <a:latin typeface="Helvetica Neue"/>
              </a:rPr>
            </a:br>
            <a:endParaRPr lang="en-US" b="1" dirty="0"/>
          </a:p>
        </p:txBody>
      </p:sp>
    </p:spTree>
    <p:extLst>
      <p:ext uri="{BB962C8B-B14F-4D97-AF65-F5344CB8AC3E}">
        <p14:creationId xmlns:p14="http://schemas.microsoft.com/office/powerpoint/2010/main" val="233942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a:xfrm>
            <a:off x="1295400" y="255134"/>
            <a:ext cx="9601200" cy="1036850"/>
          </a:xfrm>
        </p:spPr>
        <p:txBody>
          <a:bodyPr anchor="b">
            <a:normAutofit/>
          </a:bodyPr>
          <a:lstStyle/>
          <a:p>
            <a:r>
              <a:rPr lang="en-US"/>
              <a:t>Integrate Two Datasets</a:t>
            </a:r>
          </a:p>
        </p:txBody>
      </p:sp>
      <p:sp>
        <p:nvSpPr>
          <p:cNvPr id="11" name="Text Placeholder 2">
            <a:extLst>
              <a:ext uri="{FF2B5EF4-FFF2-40B4-BE49-F238E27FC236}">
                <a16:creationId xmlns:a16="http://schemas.microsoft.com/office/drawing/2014/main" id="{3A4F6A43-E986-E165-ECC8-F34D90774589}"/>
              </a:ext>
            </a:extLst>
          </p:cNvPr>
          <p:cNvSpPr>
            <a:spLocks noGrp="1"/>
          </p:cNvSpPr>
          <p:nvPr>
            <p:ph type="body" idx="1"/>
          </p:nvPr>
        </p:nvSpPr>
        <p:spPr>
          <a:xfrm>
            <a:off x="1409700" y="1477750"/>
            <a:ext cx="4572000" cy="1036850"/>
          </a:xfrm>
        </p:spPr>
        <p:txBody>
          <a:bodyPr/>
          <a:lstStyle/>
          <a:p>
            <a:r>
              <a:rPr lang="en-US" sz="2800" b="1" dirty="0"/>
              <a:t>Correlation Heatmap</a:t>
            </a:r>
          </a:p>
        </p:txBody>
      </p:sp>
      <p:pic>
        <p:nvPicPr>
          <p:cNvPr id="6" name="Content Placeholder 5">
            <a:extLst>
              <a:ext uri="{FF2B5EF4-FFF2-40B4-BE49-F238E27FC236}">
                <a16:creationId xmlns:a16="http://schemas.microsoft.com/office/drawing/2014/main" id="{D96D52FB-7F3F-A8B9-089B-B7F91A78EA04}"/>
              </a:ext>
            </a:extLst>
          </p:cNvPr>
          <p:cNvPicPr>
            <a:picLocks noGrp="1" noChangeAspect="1"/>
          </p:cNvPicPr>
          <p:nvPr>
            <p:ph sz="half" idx="2"/>
          </p:nvPr>
        </p:nvPicPr>
        <p:blipFill>
          <a:blip r:embed="rId3"/>
          <a:stretch>
            <a:fillRect/>
          </a:stretch>
        </p:blipFill>
        <p:spPr>
          <a:xfrm>
            <a:off x="525137" y="2514600"/>
            <a:ext cx="5845825" cy="1940814"/>
          </a:xfrm>
          <a:noFill/>
        </p:spPr>
      </p:pic>
      <p:sp>
        <p:nvSpPr>
          <p:cNvPr id="13" name="Text Placeholder 4">
            <a:extLst>
              <a:ext uri="{FF2B5EF4-FFF2-40B4-BE49-F238E27FC236}">
                <a16:creationId xmlns:a16="http://schemas.microsoft.com/office/drawing/2014/main" id="{44C5958B-9C25-780D-05FE-2A7435E47E69}"/>
              </a:ext>
            </a:extLst>
          </p:cNvPr>
          <p:cNvSpPr>
            <a:spLocks noGrp="1"/>
          </p:cNvSpPr>
          <p:nvPr>
            <p:ph type="body" sz="quarter" idx="3"/>
          </p:nvPr>
        </p:nvSpPr>
        <p:spPr>
          <a:xfrm>
            <a:off x="7226300" y="1666875"/>
            <a:ext cx="3898900" cy="847725"/>
          </a:xfrm>
        </p:spPr>
        <p:txBody>
          <a:bodyPr>
            <a:normAutofit/>
          </a:bodyPr>
          <a:lstStyle/>
          <a:p>
            <a:r>
              <a:rPr lang="en-US" sz="2800" b="1" dirty="0"/>
              <a:t>Correlation Heatmap</a:t>
            </a:r>
          </a:p>
        </p:txBody>
      </p:sp>
      <p:pic>
        <p:nvPicPr>
          <p:cNvPr id="9" name="Content Placeholder 8">
            <a:extLst>
              <a:ext uri="{FF2B5EF4-FFF2-40B4-BE49-F238E27FC236}">
                <a16:creationId xmlns:a16="http://schemas.microsoft.com/office/drawing/2014/main" id="{DE26B843-E361-8766-A713-8CB9E13B78CF}"/>
              </a:ext>
            </a:extLst>
          </p:cNvPr>
          <p:cNvPicPr>
            <a:picLocks noGrp="1" noChangeAspect="1"/>
          </p:cNvPicPr>
          <p:nvPr>
            <p:ph sz="quarter" idx="4"/>
          </p:nvPr>
        </p:nvPicPr>
        <p:blipFill rotWithShape="1">
          <a:blip r:embed="rId4"/>
          <a:srcRect t="2964"/>
          <a:stretch/>
        </p:blipFill>
        <p:spPr>
          <a:xfrm>
            <a:off x="6760224" y="2514600"/>
            <a:ext cx="4904144" cy="4125364"/>
          </a:xfrm>
        </p:spPr>
      </p:pic>
    </p:spTree>
    <p:extLst>
      <p:ext uri="{BB962C8B-B14F-4D97-AF65-F5344CB8AC3E}">
        <p14:creationId xmlns:p14="http://schemas.microsoft.com/office/powerpoint/2010/main" val="274244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Apply First Model to Predict Gold Price</a:t>
            </a:r>
          </a:p>
        </p:txBody>
      </p:sp>
      <p:pic>
        <p:nvPicPr>
          <p:cNvPr id="6" name="Content Placeholder 5">
            <a:extLst>
              <a:ext uri="{FF2B5EF4-FFF2-40B4-BE49-F238E27FC236}">
                <a16:creationId xmlns:a16="http://schemas.microsoft.com/office/drawing/2014/main" id="{B31CE510-569C-82F8-0191-CADD687940CA}"/>
              </a:ext>
            </a:extLst>
          </p:cNvPr>
          <p:cNvPicPr>
            <a:picLocks noGrp="1" noChangeAspect="1"/>
          </p:cNvPicPr>
          <p:nvPr>
            <p:ph idx="1"/>
          </p:nvPr>
        </p:nvPicPr>
        <p:blipFill>
          <a:blip r:embed="rId3"/>
          <a:stretch>
            <a:fillRect/>
          </a:stretch>
        </p:blipFill>
        <p:spPr>
          <a:xfrm>
            <a:off x="1023274" y="1714500"/>
            <a:ext cx="10145452" cy="5016192"/>
          </a:xfrm>
        </p:spPr>
      </p:pic>
    </p:spTree>
    <p:extLst>
      <p:ext uri="{BB962C8B-B14F-4D97-AF65-F5344CB8AC3E}">
        <p14:creationId xmlns:p14="http://schemas.microsoft.com/office/powerpoint/2010/main" val="347107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Apply Second Model to Predict Gold Price</a:t>
            </a:r>
          </a:p>
        </p:txBody>
      </p:sp>
      <p:pic>
        <p:nvPicPr>
          <p:cNvPr id="7" name="Content Placeholder 6">
            <a:extLst>
              <a:ext uri="{FF2B5EF4-FFF2-40B4-BE49-F238E27FC236}">
                <a16:creationId xmlns:a16="http://schemas.microsoft.com/office/drawing/2014/main" id="{445FDA06-D26F-F8C6-3DA1-8126320AB285}"/>
              </a:ext>
            </a:extLst>
          </p:cNvPr>
          <p:cNvPicPr>
            <a:picLocks noGrp="1" noChangeAspect="1"/>
          </p:cNvPicPr>
          <p:nvPr>
            <p:ph idx="1"/>
          </p:nvPr>
        </p:nvPicPr>
        <p:blipFill>
          <a:blip r:embed="rId3"/>
          <a:stretch>
            <a:fillRect/>
          </a:stretch>
        </p:blipFill>
        <p:spPr>
          <a:xfrm>
            <a:off x="1143974" y="1705918"/>
            <a:ext cx="9904052" cy="4896948"/>
          </a:xfrm>
        </p:spPr>
      </p:pic>
    </p:spTree>
    <p:extLst>
      <p:ext uri="{BB962C8B-B14F-4D97-AF65-F5344CB8AC3E}">
        <p14:creationId xmlns:p14="http://schemas.microsoft.com/office/powerpoint/2010/main" val="421818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Apply Third Model to Predict Gold Price</a:t>
            </a:r>
          </a:p>
        </p:txBody>
      </p:sp>
      <p:pic>
        <p:nvPicPr>
          <p:cNvPr id="6" name="Content Placeholder 5">
            <a:extLst>
              <a:ext uri="{FF2B5EF4-FFF2-40B4-BE49-F238E27FC236}">
                <a16:creationId xmlns:a16="http://schemas.microsoft.com/office/drawing/2014/main" id="{88D91908-0965-A00D-547F-83571712AD25}"/>
              </a:ext>
            </a:extLst>
          </p:cNvPr>
          <p:cNvPicPr>
            <a:picLocks noGrp="1" noChangeAspect="1"/>
          </p:cNvPicPr>
          <p:nvPr>
            <p:ph idx="1"/>
          </p:nvPr>
        </p:nvPicPr>
        <p:blipFill>
          <a:blip r:embed="rId3"/>
          <a:stretch>
            <a:fillRect/>
          </a:stretch>
        </p:blipFill>
        <p:spPr>
          <a:xfrm>
            <a:off x="1295400" y="1757952"/>
            <a:ext cx="9601200" cy="4844914"/>
          </a:xfrm>
        </p:spPr>
      </p:pic>
    </p:spTree>
    <p:extLst>
      <p:ext uri="{BB962C8B-B14F-4D97-AF65-F5344CB8AC3E}">
        <p14:creationId xmlns:p14="http://schemas.microsoft.com/office/powerpoint/2010/main" val="221495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Apply Fourth Model to Predict Gold Price</a:t>
            </a:r>
          </a:p>
        </p:txBody>
      </p:sp>
      <p:pic>
        <p:nvPicPr>
          <p:cNvPr id="7" name="Content Placeholder 6">
            <a:extLst>
              <a:ext uri="{FF2B5EF4-FFF2-40B4-BE49-F238E27FC236}">
                <a16:creationId xmlns:a16="http://schemas.microsoft.com/office/drawing/2014/main" id="{05B3BC79-2F2D-2E8D-4342-E9E65EB76CE6}"/>
              </a:ext>
            </a:extLst>
          </p:cNvPr>
          <p:cNvPicPr>
            <a:picLocks noGrp="1" noChangeAspect="1"/>
          </p:cNvPicPr>
          <p:nvPr>
            <p:ph idx="1"/>
          </p:nvPr>
        </p:nvPicPr>
        <p:blipFill>
          <a:blip r:embed="rId3"/>
          <a:stretch>
            <a:fillRect/>
          </a:stretch>
        </p:blipFill>
        <p:spPr>
          <a:xfrm>
            <a:off x="1140626" y="1752079"/>
            <a:ext cx="9910747" cy="4850787"/>
          </a:xfrm>
        </p:spPr>
      </p:pic>
    </p:spTree>
    <p:extLst>
      <p:ext uri="{BB962C8B-B14F-4D97-AF65-F5344CB8AC3E}">
        <p14:creationId xmlns:p14="http://schemas.microsoft.com/office/powerpoint/2010/main" val="12690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Apply Fifth Model to Predict Gold Price</a:t>
            </a:r>
          </a:p>
        </p:txBody>
      </p:sp>
      <p:pic>
        <p:nvPicPr>
          <p:cNvPr id="6" name="Content Placeholder 5">
            <a:extLst>
              <a:ext uri="{FF2B5EF4-FFF2-40B4-BE49-F238E27FC236}">
                <a16:creationId xmlns:a16="http://schemas.microsoft.com/office/drawing/2014/main" id="{1E7E83B2-DD36-112B-B902-9EEAA901FD42}"/>
              </a:ext>
            </a:extLst>
          </p:cNvPr>
          <p:cNvPicPr>
            <a:picLocks noGrp="1" noChangeAspect="1"/>
          </p:cNvPicPr>
          <p:nvPr>
            <p:ph idx="1"/>
          </p:nvPr>
        </p:nvPicPr>
        <p:blipFill>
          <a:blip r:embed="rId3"/>
          <a:stretch>
            <a:fillRect/>
          </a:stretch>
        </p:blipFill>
        <p:spPr>
          <a:xfrm>
            <a:off x="1041676" y="1714499"/>
            <a:ext cx="10108648" cy="4982119"/>
          </a:xfrm>
        </p:spPr>
      </p:pic>
    </p:spTree>
    <p:extLst>
      <p:ext uri="{BB962C8B-B14F-4D97-AF65-F5344CB8AC3E}">
        <p14:creationId xmlns:p14="http://schemas.microsoft.com/office/powerpoint/2010/main" val="336918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Apply Fifth Model to Predict Gold Price</a:t>
            </a:r>
          </a:p>
        </p:txBody>
      </p:sp>
      <p:pic>
        <p:nvPicPr>
          <p:cNvPr id="6" name="Content Placeholder 5">
            <a:extLst>
              <a:ext uri="{FF2B5EF4-FFF2-40B4-BE49-F238E27FC236}">
                <a16:creationId xmlns:a16="http://schemas.microsoft.com/office/drawing/2014/main" id="{1E7E83B2-DD36-112B-B902-9EEAA901FD42}"/>
              </a:ext>
            </a:extLst>
          </p:cNvPr>
          <p:cNvPicPr>
            <a:picLocks noGrp="1" noChangeAspect="1"/>
          </p:cNvPicPr>
          <p:nvPr>
            <p:ph idx="1"/>
          </p:nvPr>
        </p:nvPicPr>
        <p:blipFill>
          <a:blip r:embed="rId3"/>
          <a:stretch>
            <a:fillRect/>
          </a:stretch>
        </p:blipFill>
        <p:spPr>
          <a:xfrm>
            <a:off x="1041676" y="1714499"/>
            <a:ext cx="10108648" cy="4982119"/>
          </a:xfrm>
        </p:spPr>
      </p:pic>
    </p:spTree>
    <p:extLst>
      <p:ext uri="{BB962C8B-B14F-4D97-AF65-F5344CB8AC3E}">
        <p14:creationId xmlns:p14="http://schemas.microsoft.com/office/powerpoint/2010/main" val="220425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results</a:t>
            </a:r>
          </a:p>
        </p:txBody>
      </p:sp>
      <p:pic>
        <p:nvPicPr>
          <p:cNvPr id="7" name="Content Placeholder 6">
            <a:extLst>
              <a:ext uri="{FF2B5EF4-FFF2-40B4-BE49-F238E27FC236}">
                <a16:creationId xmlns:a16="http://schemas.microsoft.com/office/drawing/2014/main" id="{C34847FA-76E7-05CB-287E-C8B5DD8AB299}"/>
              </a:ext>
            </a:extLst>
          </p:cNvPr>
          <p:cNvPicPr>
            <a:picLocks noGrp="1" noChangeAspect="1"/>
          </p:cNvPicPr>
          <p:nvPr>
            <p:ph idx="1"/>
          </p:nvPr>
        </p:nvPicPr>
        <p:blipFill rotWithShape="1">
          <a:blip r:embed="rId3"/>
          <a:srcRect l="4755"/>
          <a:stretch/>
        </p:blipFill>
        <p:spPr>
          <a:xfrm>
            <a:off x="6046718" y="2649390"/>
            <a:ext cx="5850506" cy="2335322"/>
          </a:xfrm>
        </p:spPr>
      </p:pic>
      <p:pic>
        <p:nvPicPr>
          <p:cNvPr id="9" name="Picture 8">
            <a:extLst>
              <a:ext uri="{FF2B5EF4-FFF2-40B4-BE49-F238E27FC236}">
                <a16:creationId xmlns:a16="http://schemas.microsoft.com/office/drawing/2014/main" id="{3F26F07B-E8F9-2DFD-0673-0F52BB61A938}"/>
              </a:ext>
            </a:extLst>
          </p:cNvPr>
          <p:cNvPicPr>
            <a:picLocks noChangeAspect="1"/>
          </p:cNvPicPr>
          <p:nvPr/>
        </p:nvPicPr>
        <p:blipFill>
          <a:blip r:embed="rId4"/>
          <a:stretch>
            <a:fillRect/>
          </a:stretch>
        </p:blipFill>
        <p:spPr>
          <a:xfrm>
            <a:off x="1196735" y="2663525"/>
            <a:ext cx="1163946" cy="701975"/>
          </a:xfrm>
          <a:prstGeom prst="rect">
            <a:avLst/>
          </a:prstGeom>
        </p:spPr>
      </p:pic>
      <p:pic>
        <p:nvPicPr>
          <p:cNvPr id="11" name="Picture 10">
            <a:extLst>
              <a:ext uri="{FF2B5EF4-FFF2-40B4-BE49-F238E27FC236}">
                <a16:creationId xmlns:a16="http://schemas.microsoft.com/office/drawing/2014/main" id="{EB4F8E5C-79C1-03E9-374A-36FD9A0C611B}"/>
              </a:ext>
            </a:extLst>
          </p:cNvPr>
          <p:cNvPicPr>
            <a:picLocks noChangeAspect="1"/>
          </p:cNvPicPr>
          <p:nvPr/>
        </p:nvPicPr>
        <p:blipFill>
          <a:blip r:embed="rId5"/>
          <a:stretch>
            <a:fillRect/>
          </a:stretch>
        </p:blipFill>
        <p:spPr>
          <a:xfrm>
            <a:off x="1222134" y="4496599"/>
            <a:ext cx="1163946" cy="701975"/>
          </a:xfrm>
          <a:prstGeom prst="rect">
            <a:avLst/>
          </a:prstGeom>
        </p:spPr>
      </p:pic>
      <p:sp>
        <p:nvSpPr>
          <p:cNvPr id="12" name="TextBox 11">
            <a:extLst>
              <a:ext uri="{FF2B5EF4-FFF2-40B4-BE49-F238E27FC236}">
                <a16:creationId xmlns:a16="http://schemas.microsoft.com/office/drawing/2014/main" id="{0FA1550C-6482-8DC1-187D-F091DDD1875B}"/>
              </a:ext>
            </a:extLst>
          </p:cNvPr>
          <p:cNvSpPr txBox="1"/>
          <p:nvPr/>
        </p:nvSpPr>
        <p:spPr>
          <a:xfrm>
            <a:off x="2806700" y="4628080"/>
            <a:ext cx="2514600" cy="369332"/>
          </a:xfrm>
          <a:prstGeom prst="rect">
            <a:avLst/>
          </a:prstGeom>
          <a:noFill/>
        </p:spPr>
        <p:txBody>
          <a:bodyPr wrap="square" rtlCol="0">
            <a:spAutoFit/>
          </a:bodyPr>
          <a:lstStyle/>
          <a:p>
            <a:r>
              <a:rPr lang="en-US" dirty="0"/>
              <a:t>1.RF with all features</a:t>
            </a:r>
          </a:p>
        </p:txBody>
      </p:sp>
      <p:sp>
        <p:nvSpPr>
          <p:cNvPr id="13" name="TextBox 12">
            <a:extLst>
              <a:ext uri="{FF2B5EF4-FFF2-40B4-BE49-F238E27FC236}">
                <a16:creationId xmlns:a16="http://schemas.microsoft.com/office/drawing/2014/main" id="{104921A2-6163-2F2E-3BDB-2FE660FCF718}"/>
              </a:ext>
            </a:extLst>
          </p:cNvPr>
          <p:cNvSpPr txBox="1"/>
          <p:nvPr/>
        </p:nvSpPr>
        <p:spPr>
          <a:xfrm>
            <a:off x="2832100" y="2791271"/>
            <a:ext cx="2781300" cy="369332"/>
          </a:xfrm>
          <a:prstGeom prst="rect">
            <a:avLst/>
          </a:prstGeom>
          <a:noFill/>
        </p:spPr>
        <p:txBody>
          <a:bodyPr wrap="square" rtlCol="0">
            <a:spAutoFit/>
          </a:bodyPr>
          <a:lstStyle/>
          <a:p>
            <a:r>
              <a:rPr lang="en-US" dirty="0"/>
              <a:t>3.SVM with two features</a:t>
            </a:r>
          </a:p>
        </p:txBody>
      </p:sp>
      <p:pic>
        <p:nvPicPr>
          <p:cNvPr id="15" name="Picture 14">
            <a:extLst>
              <a:ext uri="{FF2B5EF4-FFF2-40B4-BE49-F238E27FC236}">
                <a16:creationId xmlns:a16="http://schemas.microsoft.com/office/drawing/2014/main" id="{CBDCD5F2-6532-7BD1-6213-1C0122639887}"/>
              </a:ext>
            </a:extLst>
          </p:cNvPr>
          <p:cNvPicPr>
            <a:picLocks noChangeAspect="1"/>
          </p:cNvPicPr>
          <p:nvPr/>
        </p:nvPicPr>
        <p:blipFill>
          <a:blip r:embed="rId6"/>
          <a:stretch>
            <a:fillRect/>
          </a:stretch>
        </p:blipFill>
        <p:spPr>
          <a:xfrm>
            <a:off x="1247534" y="5477510"/>
            <a:ext cx="1163946" cy="756023"/>
          </a:xfrm>
          <a:prstGeom prst="rect">
            <a:avLst/>
          </a:prstGeom>
        </p:spPr>
      </p:pic>
      <p:sp>
        <p:nvSpPr>
          <p:cNvPr id="16" name="TextBox 15">
            <a:extLst>
              <a:ext uri="{FF2B5EF4-FFF2-40B4-BE49-F238E27FC236}">
                <a16:creationId xmlns:a16="http://schemas.microsoft.com/office/drawing/2014/main" id="{41C529AF-34AA-8999-BB9D-51A83DEF0935}"/>
              </a:ext>
            </a:extLst>
          </p:cNvPr>
          <p:cNvSpPr txBox="1"/>
          <p:nvPr/>
        </p:nvSpPr>
        <p:spPr>
          <a:xfrm>
            <a:off x="2806700" y="5550139"/>
            <a:ext cx="2984500" cy="369332"/>
          </a:xfrm>
          <a:prstGeom prst="rect">
            <a:avLst/>
          </a:prstGeom>
          <a:noFill/>
        </p:spPr>
        <p:txBody>
          <a:bodyPr wrap="square" rtlCol="0">
            <a:spAutoFit/>
          </a:bodyPr>
          <a:lstStyle/>
          <a:p>
            <a:r>
              <a:rPr lang="en-US" dirty="0"/>
              <a:t>2.KNN with two features</a:t>
            </a:r>
          </a:p>
        </p:txBody>
      </p:sp>
      <p:pic>
        <p:nvPicPr>
          <p:cNvPr id="18" name="Picture 17">
            <a:extLst>
              <a:ext uri="{FF2B5EF4-FFF2-40B4-BE49-F238E27FC236}">
                <a16:creationId xmlns:a16="http://schemas.microsoft.com/office/drawing/2014/main" id="{D7B97906-7CC3-B883-7292-A7FFEED6EDA6}"/>
              </a:ext>
            </a:extLst>
          </p:cNvPr>
          <p:cNvPicPr>
            <a:picLocks noChangeAspect="1"/>
          </p:cNvPicPr>
          <p:nvPr/>
        </p:nvPicPr>
        <p:blipFill>
          <a:blip r:embed="rId7"/>
          <a:stretch>
            <a:fillRect/>
          </a:stretch>
        </p:blipFill>
        <p:spPr>
          <a:xfrm>
            <a:off x="1249142" y="1819163"/>
            <a:ext cx="1124239" cy="617190"/>
          </a:xfrm>
          <a:prstGeom prst="rect">
            <a:avLst/>
          </a:prstGeom>
        </p:spPr>
      </p:pic>
      <p:sp>
        <p:nvSpPr>
          <p:cNvPr id="21" name="TextBox 20">
            <a:extLst>
              <a:ext uri="{FF2B5EF4-FFF2-40B4-BE49-F238E27FC236}">
                <a16:creationId xmlns:a16="http://schemas.microsoft.com/office/drawing/2014/main" id="{8B38E931-AD0D-B34E-EF14-C331FAD45753}"/>
              </a:ext>
            </a:extLst>
          </p:cNvPr>
          <p:cNvSpPr txBox="1"/>
          <p:nvPr/>
        </p:nvSpPr>
        <p:spPr>
          <a:xfrm>
            <a:off x="2819400" y="1876521"/>
            <a:ext cx="2984500" cy="369332"/>
          </a:xfrm>
          <a:prstGeom prst="rect">
            <a:avLst/>
          </a:prstGeom>
          <a:noFill/>
        </p:spPr>
        <p:txBody>
          <a:bodyPr wrap="square" rtlCol="0">
            <a:spAutoFit/>
          </a:bodyPr>
          <a:lstStyle/>
          <a:p>
            <a:r>
              <a:rPr lang="en-US" dirty="0"/>
              <a:t>4.Ridge with two features</a:t>
            </a:r>
          </a:p>
        </p:txBody>
      </p:sp>
      <p:sp>
        <p:nvSpPr>
          <p:cNvPr id="22" name="TextBox 21">
            <a:extLst>
              <a:ext uri="{FF2B5EF4-FFF2-40B4-BE49-F238E27FC236}">
                <a16:creationId xmlns:a16="http://schemas.microsoft.com/office/drawing/2014/main" id="{2F60B9C0-C7F9-4912-5D89-5C71B34DD0ED}"/>
              </a:ext>
            </a:extLst>
          </p:cNvPr>
          <p:cNvSpPr txBox="1"/>
          <p:nvPr/>
        </p:nvSpPr>
        <p:spPr>
          <a:xfrm>
            <a:off x="114927" y="1846463"/>
            <a:ext cx="791315" cy="369332"/>
          </a:xfrm>
          <a:prstGeom prst="rect">
            <a:avLst/>
          </a:prstGeom>
          <a:noFill/>
        </p:spPr>
        <p:txBody>
          <a:bodyPr wrap="square" rtlCol="0">
            <a:spAutoFit/>
          </a:bodyPr>
          <a:lstStyle/>
          <a:p>
            <a:r>
              <a:rPr lang="en-US" b="1" dirty="0">
                <a:solidFill>
                  <a:srgbClr val="00B050"/>
                </a:solidFill>
              </a:rPr>
              <a:t>BEST</a:t>
            </a:r>
          </a:p>
        </p:txBody>
      </p:sp>
      <p:pic>
        <p:nvPicPr>
          <p:cNvPr id="24" name="Picture 23">
            <a:extLst>
              <a:ext uri="{FF2B5EF4-FFF2-40B4-BE49-F238E27FC236}">
                <a16:creationId xmlns:a16="http://schemas.microsoft.com/office/drawing/2014/main" id="{DFC368BD-8A53-AF0A-3A0A-95143CFE5F3C}"/>
              </a:ext>
            </a:extLst>
          </p:cNvPr>
          <p:cNvPicPr>
            <a:picLocks noChangeAspect="1"/>
          </p:cNvPicPr>
          <p:nvPr/>
        </p:nvPicPr>
        <p:blipFill>
          <a:blip r:embed="rId8"/>
          <a:stretch>
            <a:fillRect/>
          </a:stretch>
        </p:blipFill>
        <p:spPr>
          <a:xfrm>
            <a:off x="1209436" y="3616366"/>
            <a:ext cx="1163946" cy="617191"/>
          </a:xfrm>
          <a:prstGeom prst="rect">
            <a:avLst/>
          </a:prstGeom>
        </p:spPr>
      </p:pic>
      <p:sp>
        <p:nvSpPr>
          <p:cNvPr id="25" name="TextBox 24">
            <a:extLst>
              <a:ext uri="{FF2B5EF4-FFF2-40B4-BE49-F238E27FC236}">
                <a16:creationId xmlns:a16="http://schemas.microsoft.com/office/drawing/2014/main" id="{C4A39486-8EA8-260A-1651-D4C6CEBBC1EE}"/>
              </a:ext>
            </a:extLst>
          </p:cNvPr>
          <p:cNvSpPr txBox="1"/>
          <p:nvPr/>
        </p:nvSpPr>
        <p:spPr>
          <a:xfrm>
            <a:off x="2819400" y="3706021"/>
            <a:ext cx="2781300" cy="369332"/>
          </a:xfrm>
          <a:prstGeom prst="rect">
            <a:avLst/>
          </a:prstGeom>
          <a:noFill/>
        </p:spPr>
        <p:txBody>
          <a:bodyPr wrap="square" rtlCol="0">
            <a:spAutoFit/>
          </a:bodyPr>
          <a:lstStyle/>
          <a:p>
            <a:r>
              <a:rPr lang="en-US" dirty="0"/>
              <a:t>5.Ridge with all features</a:t>
            </a:r>
          </a:p>
        </p:txBody>
      </p:sp>
      <p:sp>
        <p:nvSpPr>
          <p:cNvPr id="26" name="TextBox 25">
            <a:extLst>
              <a:ext uri="{FF2B5EF4-FFF2-40B4-BE49-F238E27FC236}">
                <a16:creationId xmlns:a16="http://schemas.microsoft.com/office/drawing/2014/main" id="{1897EDE0-C3F4-2519-8E9F-3EEBD4206299}"/>
              </a:ext>
            </a:extLst>
          </p:cNvPr>
          <p:cNvSpPr txBox="1"/>
          <p:nvPr/>
        </p:nvSpPr>
        <p:spPr>
          <a:xfrm>
            <a:off x="27353" y="5645963"/>
            <a:ext cx="1163946" cy="369332"/>
          </a:xfrm>
          <a:prstGeom prst="rect">
            <a:avLst/>
          </a:prstGeom>
          <a:noFill/>
        </p:spPr>
        <p:txBody>
          <a:bodyPr wrap="square" rtlCol="0">
            <a:spAutoFit/>
          </a:bodyPr>
          <a:lstStyle/>
          <a:p>
            <a:r>
              <a:rPr lang="en-US" b="1" dirty="0">
                <a:solidFill>
                  <a:srgbClr val="C00000"/>
                </a:solidFill>
              </a:rPr>
              <a:t>WORST</a:t>
            </a:r>
          </a:p>
        </p:txBody>
      </p:sp>
      <p:cxnSp>
        <p:nvCxnSpPr>
          <p:cNvPr id="28" name="Straight Arrow Connector 27">
            <a:extLst>
              <a:ext uri="{FF2B5EF4-FFF2-40B4-BE49-F238E27FC236}">
                <a16:creationId xmlns:a16="http://schemas.microsoft.com/office/drawing/2014/main" id="{DF1D47CF-E6C1-D80F-5641-18874BFA4274}"/>
              </a:ext>
            </a:extLst>
          </p:cNvPr>
          <p:cNvCxnSpPr>
            <a:cxnSpLocks/>
          </p:cNvCxnSpPr>
          <p:nvPr/>
        </p:nvCxnSpPr>
        <p:spPr>
          <a:xfrm flipH="1" flipV="1">
            <a:off x="4991100" y="2245853"/>
            <a:ext cx="1258818" cy="951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3681CA0-EB4F-A4FB-24D2-070F6458D171}"/>
              </a:ext>
            </a:extLst>
          </p:cNvPr>
          <p:cNvCxnSpPr/>
          <p:nvPr/>
        </p:nvCxnSpPr>
        <p:spPr>
          <a:xfrm flipH="1" flipV="1">
            <a:off x="4495800" y="3160603"/>
            <a:ext cx="1843018" cy="4426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2566EBCB-940A-83FA-FAB1-9B3D739EE904}"/>
              </a:ext>
            </a:extLst>
          </p:cNvPr>
          <p:cNvCxnSpPr/>
          <p:nvPr/>
        </p:nvCxnSpPr>
        <p:spPr>
          <a:xfrm flipH="1" flipV="1">
            <a:off x="5422900" y="3924961"/>
            <a:ext cx="1346200" cy="150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CA1C8C8-C638-D61A-C618-D49BA55A69C1}"/>
              </a:ext>
            </a:extLst>
          </p:cNvPr>
          <p:cNvCxnSpPr/>
          <p:nvPr/>
        </p:nvCxnSpPr>
        <p:spPr>
          <a:xfrm flipH="1">
            <a:off x="4495800" y="4368800"/>
            <a:ext cx="1639818" cy="2665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D67488A1-2682-EC20-28DC-9B7416F7B9FD}"/>
              </a:ext>
            </a:extLst>
          </p:cNvPr>
          <p:cNvCxnSpPr/>
          <p:nvPr/>
        </p:nvCxnSpPr>
        <p:spPr>
          <a:xfrm flipH="1">
            <a:off x="3936998" y="4812746"/>
            <a:ext cx="2401820" cy="7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27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4294-48A4-B081-FF64-43329EC0FC5B}"/>
              </a:ext>
            </a:extLst>
          </p:cNvPr>
          <p:cNvSpPr>
            <a:spLocks noGrp="1"/>
          </p:cNvSpPr>
          <p:nvPr>
            <p:ph type="title"/>
          </p:nvPr>
        </p:nvSpPr>
        <p:spPr/>
        <p:txBody>
          <a:bodyPr/>
          <a:lstStyle/>
          <a:p>
            <a:r>
              <a:rPr lang="en-US" dirty="0"/>
              <a:t>Reference of Datasets</a:t>
            </a:r>
          </a:p>
        </p:txBody>
      </p:sp>
      <p:sp>
        <p:nvSpPr>
          <p:cNvPr id="3" name="Content Placeholder 2">
            <a:extLst>
              <a:ext uri="{FF2B5EF4-FFF2-40B4-BE49-F238E27FC236}">
                <a16:creationId xmlns:a16="http://schemas.microsoft.com/office/drawing/2014/main" id="{D035BBE1-E061-1B21-1742-9064987E05DE}"/>
              </a:ext>
            </a:extLst>
          </p:cNvPr>
          <p:cNvSpPr>
            <a:spLocks noGrp="1"/>
          </p:cNvSpPr>
          <p:nvPr>
            <p:ph idx="1"/>
          </p:nvPr>
        </p:nvSpPr>
        <p:spPr/>
        <p:txBody>
          <a:bodyPr/>
          <a:lstStyle/>
          <a:p>
            <a:r>
              <a:rPr lang="en-US" b="1" kern="0" dirty="0">
                <a:solidFill>
                  <a:srgbClr val="3C4043"/>
                </a:solidFill>
                <a:effectLst/>
                <a:latin typeface="inherit"/>
                <a:ea typeface="Times New Roman" panose="02020603050405020304" pitchFamily="18" charset="0"/>
                <a:cs typeface="Arial" panose="020B0604020202020204" pitchFamily="34" charset="0"/>
              </a:rPr>
              <a:t>1.Data set column (6 columns) all numerical data.  </a:t>
            </a:r>
          </a:p>
          <a:p>
            <a:pPr marL="0" indent="0">
              <a:buNone/>
            </a:pPr>
            <a:r>
              <a:rPr lang="en-US" b="1" kern="0" dirty="0">
                <a:solidFill>
                  <a:srgbClr val="3C4043"/>
                </a:solidFill>
                <a:latin typeface="inherit"/>
                <a:ea typeface="Times New Roman" panose="02020603050405020304" pitchFamily="18" charset="0"/>
                <a:cs typeface="Arial" panose="020B0604020202020204" pitchFamily="34" charset="0"/>
              </a:rPr>
              <a:t>	</a:t>
            </a:r>
            <a:r>
              <a:rPr lang="en-US" b="1" kern="0" dirty="0">
                <a:solidFill>
                  <a:srgbClr val="3C4043"/>
                </a:solidFill>
                <a:effectLst/>
                <a:latin typeface="inherit"/>
                <a:ea typeface="Times New Roman" panose="02020603050405020304" pitchFamily="18" charset="0"/>
                <a:cs typeface="Arial" panose="020B0604020202020204" pitchFamily="34" charset="0"/>
              </a:rPr>
              <a:t>Source: </a:t>
            </a:r>
            <a:r>
              <a:rPr lang="en-US" u="sng" kern="100" dirty="0">
                <a:solidFill>
                  <a:schemeClr val="accent5">
                    <a:lumMod val="50000"/>
                  </a:schemeClr>
                </a:solidFill>
                <a:effectLst/>
                <a:latin typeface="Calibri" panose="020F0502020204030204" pitchFamily="34" charset="0"/>
                <a:ea typeface="Calibri" panose="020F0502020204030204" pitchFamily="34" charset="0"/>
                <a:cs typeface="Cordia New" panose="020B0304020202020204" pitchFamily="34" charset="-34"/>
                <a:hlinkClick r:id="rId2">
                  <a:extLst>
                    <a:ext uri="{A12FA001-AC4F-418D-AE19-62706E023703}">
                      <ahyp:hlinkClr xmlns:ahyp="http://schemas.microsoft.com/office/drawing/2018/hyperlinkcolor" val="tx"/>
                    </a:ext>
                  </a:extLst>
                </a:hlinkClick>
              </a:rPr>
              <a:t>https://www.kaggle.com/datasets/aakash013/gold-price-prediction-dataset</a:t>
            </a:r>
            <a:endParaRPr lang="en-US" kern="100" dirty="0">
              <a:solidFill>
                <a:schemeClr val="accent5">
                  <a:lumMod val="50000"/>
                </a:schemeClr>
              </a:solidFill>
              <a:effectLst/>
              <a:latin typeface="Calibri" panose="020F0502020204030204" pitchFamily="34" charset="0"/>
              <a:ea typeface="Calibri" panose="020F0502020204030204" pitchFamily="34" charset="0"/>
              <a:cs typeface="Cordia New" panose="020B0304020202020204" pitchFamily="34" charset="-34"/>
            </a:endParaRPr>
          </a:p>
          <a:p>
            <a:r>
              <a:rPr lang="en-US" b="1" kern="100" dirty="0">
                <a:effectLst/>
                <a:latin typeface="Calibri" panose="020F0502020204030204" pitchFamily="34" charset="0"/>
                <a:ea typeface="Calibri" panose="020F0502020204030204" pitchFamily="34" charset="0"/>
                <a:cs typeface="Cordia New" panose="020B0304020202020204" pitchFamily="34" charset="-34"/>
              </a:rPr>
              <a:t>2.</a:t>
            </a:r>
            <a:r>
              <a:rPr lang="en-US" b="1" kern="0" dirty="0">
                <a:solidFill>
                  <a:srgbClr val="3C4043"/>
                </a:solidFill>
                <a:effectLst/>
                <a:latin typeface="inherit"/>
                <a:ea typeface="Times New Roman" panose="02020603050405020304" pitchFamily="18" charset="0"/>
                <a:cs typeface="Arial" panose="020B0604020202020204" pitchFamily="34" charset="0"/>
              </a:rPr>
              <a:t> Sentiment Analysis of Commodity News (Gold).</a:t>
            </a:r>
          </a:p>
          <a:p>
            <a:pPr marL="0" indent="0">
              <a:buNone/>
            </a:pPr>
            <a:r>
              <a:rPr lang="en-US" b="1" kern="0" dirty="0">
                <a:solidFill>
                  <a:srgbClr val="3C4043"/>
                </a:solidFill>
                <a:latin typeface="inherit"/>
                <a:ea typeface="Calibri" panose="020F0502020204030204" pitchFamily="34" charset="0"/>
                <a:cs typeface="Arial" panose="020B0604020202020204" pitchFamily="34" charset="0"/>
              </a:rPr>
              <a:t>	Source: </a:t>
            </a:r>
            <a:r>
              <a:rPr lang="en-US" u="sng" kern="100" dirty="0">
                <a:solidFill>
                  <a:schemeClr val="accent5">
                    <a:lumMod val="50000"/>
                  </a:schemeClr>
                </a:solidFill>
                <a:effectLst/>
                <a:latin typeface="Calibri" panose="020F0502020204030204" pitchFamily="34" charset="0"/>
                <a:ea typeface="Calibri" panose="020F0502020204030204" pitchFamily="34" charset="0"/>
                <a:cs typeface="Cordia New" panose="020B0304020202020204" pitchFamily="34" charset="-34"/>
                <a:hlinkClick r:id="rId3">
                  <a:extLst>
                    <a:ext uri="{A12FA001-AC4F-418D-AE19-62706E023703}">
                      <ahyp:hlinkClr xmlns:ahyp="http://schemas.microsoft.com/office/drawing/2018/hyperlinkcolor" val="tx"/>
                    </a:ext>
                  </a:extLst>
                </a:hlinkClick>
              </a:rPr>
              <a:t>https://www.kaggle.com/datasets/ankurzing/sentiment-analysis-in-commodity-market-gold</a:t>
            </a:r>
            <a:endParaRPr lang="en-US" u="sng" kern="100" dirty="0">
              <a:solidFill>
                <a:schemeClr val="accent5">
                  <a:lumMod val="50000"/>
                </a:schemeClr>
              </a:solidFill>
              <a:effectLst/>
              <a:latin typeface="Calibri" panose="020F0502020204030204" pitchFamily="34" charset="0"/>
              <a:ea typeface="Calibri" panose="020F0502020204030204" pitchFamily="34" charset="0"/>
              <a:cs typeface="Cordia New" panose="020B0304020202020204" pitchFamily="34" charset="-34"/>
            </a:endParaRPr>
          </a:p>
          <a:p>
            <a:pPr algn="l" rtl="0" fontAlgn="base">
              <a:buFont typeface="Arial" panose="020B0604020202020204" pitchFamily="34" charset="0"/>
              <a:buChar char="•"/>
            </a:pPr>
            <a:r>
              <a:rPr lang="en-US" u="sng" kern="100" dirty="0">
                <a:solidFill>
                  <a:schemeClr val="accent5">
                    <a:lumMod val="50000"/>
                  </a:schemeClr>
                </a:solidFill>
                <a:latin typeface="Calibri" panose="020F0502020204030204" pitchFamily="34" charset="0"/>
                <a:cs typeface="Cordia New" panose="020B0304020202020204" pitchFamily="34" charset="-34"/>
              </a:rPr>
              <a:t>​</a:t>
            </a:r>
          </a:p>
          <a:p>
            <a:pPr algn="l" rtl="0" fontAlgn="base"/>
            <a:endParaRPr lang="en-US" b="0" i="0" dirty="0">
              <a:solidFill>
                <a:srgbClr val="595959"/>
              </a:solidFill>
              <a:effectLst/>
              <a:latin typeface="Arial" panose="020B0604020202020204" pitchFamily="34" charset="0"/>
            </a:endParaRPr>
          </a:p>
          <a:p>
            <a:pPr marL="0" indent="0">
              <a:buNone/>
            </a:pPr>
            <a:endParaRPr lang="en-US" kern="100" dirty="0">
              <a:solidFill>
                <a:schemeClr val="accent5">
                  <a:lumMod val="50000"/>
                </a:schemeClr>
              </a:solidFill>
              <a:effectLst/>
              <a:latin typeface="Calibri" panose="020F0502020204030204" pitchFamily="34" charset="0"/>
              <a:ea typeface="Calibri" panose="020F0502020204030204" pitchFamily="34" charset="0"/>
              <a:cs typeface="Cordia New" panose="020B0304020202020204" pitchFamily="34" charset="-34"/>
            </a:endParaRPr>
          </a:p>
          <a:p>
            <a:endParaRPr lang="en-US" sz="1800" b="1"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Tree>
    <p:extLst>
      <p:ext uri="{BB962C8B-B14F-4D97-AF65-F5344CB8AC3E}">
        <p14:creationId xmlns:p14="http://schemas.microsoft.com/office/powerpoint/2010/main" val="340051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168E-2AB4-1FF0-8EC3-D382D4AF797F}"/>
              </a:ext>
            </a:extLst>
          </p:cNvPr>
          <p:cNvSpPr>
            <a:spLocks noGrp="1"/>
          </p:cNvSpPr>
          <p:nvPr>
            <p:ph type="title"/>
          </p:nvPr>
        </p:nvSpPr>
        <p:spPr>
          <a:xfrm>
            <a:off x="350875" y="3317358"/>
            <a:ext cx="9686260" cy="1154630"/>
          </a:xfrm>
        </p:spPr>
        <p:txBody>
          <a:bodyPr>
            <a:noAutofit/>
          </a:bodyPr>
          <a:lstStyle/>
          <a:p>
            <a:r>
              <a:rPr lang="en-US" b="1" dirty="0">
                <a:solidFill>
                  <a:schemeClr val="tx2"/>
                </a:solidFill>
              </a:rPr>
              <a:t>Part 1:</a:t>
            </a:r>
            <a:br>
              <a:rPr lang="en-US" b="1" dirty="0">
                <a:solidFill>
                  <a:schemeClr val="tx2"/>
                </a:solidFill>
              </a:rPr>
            </a:br>
            <a:r>
              <a:rPr lang="en-US" b="1" dirty="0">
                <a:solidFill>
                  <a:schemeClr val="tx2"/>
                </a:solidFill>
              </a:rPr>
              <a:t>Gold Price Prediction For Classification Model</a:t>
            </a:r>
          </a:p>
        </p:txBody>
      </p:sp>
    </p:spTree>
    <p:extLst>
      <p:ext uri="{BB962C8B-B14F-4D97-AF65-F5344CB8AC3E}">
        <p14:creationId xmlns:p14="http://schemas.microsoft.com/office/powerpoint/2010/main" val="138841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AB0E-FCDF-4B6C-DE36-B92F5771C651}"/>
              </a:ext>
            </a:extLst>
          </p:cNvPr>
          <p:cNvSpPr>
            <a:spLocks noGrp="1"/>
          </p:cNvSpPr>
          <p:nvPr>
            <p:ph type="ctrTitle"/>
          </p:nvPr>
        </p:nvSpPr>
        <p:spPr>
          <a:xfrm>
            <a:off x="1143001" y="2868596"/>
            <a:ext cx="5120640" cy="1322404"/>
          </a:xfrm>
        </p:spPr>
        <p:txBody>
          <a:bodyPr>
            <a:normAutofit/>
          </a:bodyPr>
          <a:lstStyle/>
          <a:p>
            <a:r>
              <a:rPr lang="en-US" sz="4800" dirty="0"/>
              <a:t>Thank you</a:t>
            </a:r>
          </a:p>
        </p:txBody>
      </p:sp>
      <p:pic>
        <p:nvPicPr>
          <p:cNvPr id="6" name="Picture Placeholder 5" descr="Stacks of coins with graph and chart&#10;&#10;Description automatically generated">
            <a:extLst>
              <a:ext uri="{FF2B5EF4-FFF2-40B4-BE49-F238E27FC236}">
                <a16:creationId xmlns:a16="http://schemas.microsoft.com/office/drawing/2014/main" id="{376978FB-16A9-779D-CFF3-D99FFFC2EC31}"/>
              </a:ext>
            </a:extLst>
          </p:cNvPr>
          <p:cNvPicPr>
            <a:picLocks noGrp="1" noChangeAspect="1"/>
          </p:cNvPicPr>
          <p:nvPr>
            <p:ph type="pic" sz="quarter" idx="10"/>
          </p:nvPr>
        </p:nvPicPr>
        <p:blipFill>
          <a:blip r:embed="rId2"/>
          <a:srcRect l="23505" r="23505"/>
          <a:stretch>
            <a:fillRect/>
          </a:stretch>
        </p:blipFill>
        <p:spPr/>
      </p:pic>
    </p:spTree>
    <p:extLst>
      <p:ext uri="{BB962C8B-B14F-4D97-AF65-F5344CB8AC3E}">
        <p14:creationId xmlns:p14="http://schemas.microsoft.com/office/powerpoint/2010/main" val="36382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Original Dataset</a:t>
            </a:r>
          </a:p>
        </p:txBody>
      </p:sp>
      <p:sp>
        <p:nvSpPr>
          <p:cNvPr id="10" name="Oval 9">
            <a:extLst>
              <a:ext uri="{FF2B5EF4-FFF2-40B4-BE49-F238E27FC236}">
                <a16:creationId xmlns:a16="http://schemas.microsoft.com/office/drawing/2014/main" id="{2157D8CD-E369-8490-438B-2F58857084B4}"/>
              </a:ext>
            </a:extLst>
          </p:cNvPr>
          <p:cNvSpPr/>
          <p:nvPr/>
        </p:nvSpPr>
        <p:spPr>
          <a:xfrm>
            <a:off x="977900" y="2311400"/>
            <a:ext cx="558800" cy="393700"/>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305604-F557-EFB8-F234-C60D38367BAF}"/>
              </a:ext>
            </a:extLst>
          </p:cNvPr>
          <p:cNvSpPr/>
          <p:nvPr/>
        </p:nvSpPr>
        <p:spPr>
          <a:xfrm>
            <a:off x="4940300" y="2311400"/>
            <a:ext cx="558800" cy="393700"/>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14F1736-8EB9-2C58-E10D-61CD83EFC61C}"/>
              </a:ext>
            </a:extLst>
          </p:cNvPr>
          <p:cNvSpPr/>
          <p:nvPr/>
        </p:nvSpPr>
        <p:spPr>
          <a:xfrm>
            <a:off x="10617200" y="2204236"/>
            <a:ext cx="845462" cy="595666"/>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A38BC5A9-F993-2394-C6B8-833738201D0F}"/>
              </a:ext>
            </a:extLst>
          </p:cNvPr>
          <p:cNvPicPr>
            <a:picLocks noGrp="1" noChangeAspect="1"/>
          </p:cNvPicPr>
          <p:nvPr>
            <p:ph idx="1"/>
          </p:nvPr>
        </p:nvPicPr>
        <p:blipFill>
          <a:blip r:embed="rId3"/>
          <a:stretch>
            <a:fillRect/>
          </a:stretch>
        </p:blipFill>
        <p:spPr>
          <a:xfrm>
            <a:off x="833718" y="1887218"/>
            <a:ext cx="10670030" cy="4284982"/>
          </a:xfrm>
          <a:prstGeom prst="rect">
            <a:avLst/>
          </a:prstGeom>
        </p:spPr>
      </p:pic>
    </p:spTree>
    <p:extLst>
      <p:ext uri="{BB962C8B-B14F-4D97-AF65-F5344CB8AC3E}">
        <p14:creationId xmlns:p14="http://schemas.microsoft.com/office/powerpoint/2010/main" val="286660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a:xfrm>
            <a:off x="1295400" y="255134"/>
            <a:ext cx="9601200" cy="1036850"/>
          </a:xfrm>
        </p:spPr>
        <p:txBody>
          <a:bodyPr anchor="b">
            <a:normAutofit/>
          </a:bodyPr>
          <a:lstStyle/>
          <a:p>
            <a:r>
              <a:rPr lang="en-US" sz="3600" dirty="0"/>
              <a:t>Cleaning Data</a:t>
            </a:r>
          </a:p>
        </p:txBody>
      </p:sp>
      <p:sp>
        <p:nvSpPr>
          <p:cNvPr id="18" name="Text Placeholder 3">
            <a:extLst>
              <a:ext uri="{FF2B5EF4-FFF2-40B4-BE49-F238E27FC236}">
                <a16:creationId xmlns:a16="http://schemas.microsoft.com/office/drawing/2014/main" id="{383752F2-B1FB-700D-389B-40AAE6EC2A15}"/>
              </a:ext>
            </a:extLst>
          </p:cNvPr>
          <p:cNvSpPr>
            <a:spLocks noGrp="1"/>
          </p:cNvSpPr>
          <p:nvPr>
            <p:ph type="body" sz="half" idx="2"/>
          </p:nvPr>
        </p:nvSpPr>
        <p:spPr>
          <a:xfrm>
            <a:off x="215152" y="1653988"/>
            <a:ext cx="4061013" cy="5311588"/>
          </a:xfrm>
        </p:spPr>
        <p:txBody>
          <a:bodyPr anchor="ctr">
            <a:normAutofit/>
          </a:bodyPr>
          <a:lstStyle/>
          <a:p>
            <a:r>
              <a:rPr lang="en-CA" sz="1200" dirty="0"/>
              <a:t>Cleaning Data:</a:t>
            </a:r>
          </a:p>
          <a:p>
            <a:pPr>
              <a:buFont typeface="Arial" panose="020B0604020202020204" pitchFamily="34" charset="0"/>
              <a:buChar char="•"/>
            </a:pPr>
            <a:r>
              <a:rPr lang="en-CA" sz="1200" dirty="0"/>
              <a:t>Select necessary attributes: Keep only the relevant columns such as 'Date', 'SPX', 'GLD', 'USO', 'SLV', 'EUR/USD'.</a:t>
            </a:r>
          </a:p>
          <a:p>
            <a:pPr>
              <a:buFont typeface="Arial" panose="020B0604020202020204" pitchFamily="34" charset="0"/>
              <a:buChar char="•"/>
            </a:pPr>
            <a:r>
              <a:rPr lang="en-CA" sz="1200" dirty="0"/>
              <a:t>Check for any missing values: Use </a:t>
            </a:r>
            <a:r>
              <a:rPr lang="en-CA" sz="1200" dirty="0" err="1"/>
              <a:t>df.isna</a:t>
            </a:r>
            <a:r>
              <a:rPr lang="en-CA" sz="1200" dirty="0"/>
              <a:t>().sum() to identify missing values in each column and handle them appropriately.</a:t>
            </a:r>
          </a:p>
          <a:p>
            <a:r>
              <a:rPr lang="en-CA" sz="1200" dirty="0"/>
              <a:t>Exploratory Data Analysis:</a:t>
            </a:r>
          </a:p>
          <a:p>
            <a:pPr>
              <a:buFont typeface="Arial" panose="020B0604020202020204" pitchFamily="34" charset="0"/>
              <a:buChar char="•"/>
            </a:pPr>
            <a:r>
              <a:rPr lang="en-CA" sz="1200" dirty="0"/>
              <a:t>Descriptive Statistics: Utilize </a:t>
            </a:r>
            <a:r>
              <a:rPr lang="en-CA" sz="1200" dirty="0" err="1"/>
              <a:t>df.describe</a:t>
            </a:r>
            <a:r>
              <a:rPr lang="en-CA" sz="1200" dirty="0"/>
              <a:t>() to obtain an overview of the dataset's numerical attributes, including count, mean, standard deviation, minimum, maximum, and quartile values.</a:t>
            </a:r>
          </a:p>
          <a:p>
            <a:pPr>
              <a:buFont typeface="Arial" panose="020B0604020202020204" pitchFamily="34" charset="0"/>
              <a:buChar char="•"/>
            </a:pPr>
            <a:r>
              <a:rPr lang="en-CA" sz="1200" dirty="0"/>
              <a:t>Correlation Analysis: Calculate the correlation matrix to explore the relationships between different financial indicators such as 'SPX', 'GLD', 'USO', 'SLV', and 'EUR/USD'. This helps identify potential multicollinearity issues and understand how variables interact.</a:t>
            </a:r>
          </a:p>
          <a:p>
            <a:pPr>
              <a:buFont typeface="Arial" panose="020B0604020202020204" pitchFamily="34" charset="0"/>
              <a:buChar char="•"/>
            </a:pPr>
            <a:endParaRPr lang="en-CA" sz="1200" dirty="0"/>
          </a:p>
          <a:p>
            <a:endParaRPr lang="en-US" sz="1200" dirty="0"/>
          </a:p>
        </p:txBody>
      </p:sp>
      <p:pic>
        <p:nvPicPr>
          <p:cNvPr id="8" name="Content Placeholder 7">
            <a:extLst>
              <a:ext uri="{FF2B5EF4-FFF2-40B4-BE49-F238E27FC236}">
                <a16:creationId xmlns:a16="http://schemas.microsoft.com/office/drawing/2014/main" id="{E655D577-F772-C7EF-2E9C-F3A80EAE446A}"/>
              </a:ext>
            </a:extLst>
          </p:cNvPr>
          <p:cNvPicPr>
            <a:picLocks noGrp="1" noChangeAspect="1"/>
          </p:cNvPicPr>
          <p:nvPr>
            <p:ph idx="1"/>
          </p:nvPr>
        </p:nvPicPr>
        <p:blipFill>
          <a:blip r:embed="rId3"/>
          <a:stretch>
            <a:fillRect/>
          </a:stretch>
        </p:blipFill>
        <p:spPr>
          <a:xfrm>
            <a:off x="4727575" y="2327790"/>
            <a:ext cx="6127750" cy="3345420"/>
          </a:xfrm>
          <a:prstGeom prst="rect">
            <a:avLst/>
          </a:prstGeom>
        </p:spPr>
      </p:pic>
    </p:spTree>
    <p:extLst>
      <p:ext uri="{BB962C8B-B14F-4D97-AF65-F5344CB8AC3E}">
        <p14:creationId xmlns:p14="http://schemas.microsoft.com/office/powerpoint/2010/main" val="23910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4FB1-5518-C5E7-7411-7CD0BE2A90D7}"/>
              </a:ext>
            </a:extLst>
          </p:cNvPr>
          <p:cNvSpPr>
            <a:spLocks noGrp="1"/>
          </p:cNvSpPr>
          <p:nvPr>
            <p:ph type="title"/>
          </p:nvPr>
        </p:nvSpPr>
        <p:spPr/>
        <p:txBody>
          <a:bodyPr>
            <a:normAutofit/>
          </a:bodyPr>
          <a:lstStyle/>
          <a:p>
            <a:r>
              <a:rPr lang="en-US" sz="3600" dirty="0"/>
              <a:t>Data Exploration</a:t>
            </a:r>
          </a:p>
        </p:txBody>
      </p:sp>
      <p:pic>
        <p:nvPicPr>
          <p:cNvPr id="5" name="Content Placeholder 4">
            <a:extLst>
              <a:ext uri="{FF2B5EF4-FFF2-40B4-BE49-F238E27FC236}">
                <a16:creationId xmlns:a16="http://schemas.microsoft.com/office/drawing/2014/main" id="{F154E96A-C128-543B-2FB3-4EA328BD01AE}"/>
              </a:ext>
            </a:extLst>
          </p:cNvPr>
          <p:cNvPicPr>
            <a:picLocks noGrp="1" noChangeAspect="1"/>
          </p:cNvPicPr>
          <p:nvPr>
            <p:ph idx="1"/>
          </p:nvPr>
        </p:nvPicPr>
        <p:blipFill>
          <a:blip r:embed="rId3"/>
          <a:stretch>
            <a:fillRect/>
          </a:stretch>
        </p:blipFill>
        <p:spPr>
          <a:xfrm>
            <a:off x="5943601" y="1943475"/>
            <a:ext cx="6096000" cy="4403537"/>
          </a:xfrm>
          <a:prstGeom prst="rect">
            <a:avLst/>
          </a:prstGeom>
        </p:spPr>
      </p:pic>
      <p:pic>
        <p:nvPicPr>
          <p:cNvPr id="8" name="Picture 7">
            <a:extLst>
              <a:ext uri="{FF2B5EF4-FFF2-40B4-BE49-F238E27FC236}">
                <a16:creationId xmlns:a16="http://schemas.microsoft.com/office/drawing/2014/main" id="{C251DFFC-0A15-457A-D81A-0F3DE746C8F7}"/>
              </a:ext>
            </a:extLst>
          </p:cNvPr>
          <p:cNvPicPr>
            <a:picLocks noChangeAspect="1"/>
          </p:cNvPicPr>
          <p:nvPr/>
        </p:nvPicPr>
        <p:blipFill>
          <a:blip r:embed="rId4"/>
          <a:stretch>
            <a:fillRect/>
          </a:stretch>
        </p:blipFill>
        <p:spPr>
          <a:xfrm>
            <a:off x="152400" y="1902675"/>
            <a:ext cx="5495365" cy="4700191"/>
          </a:xfrm>
          <a:prstGeom prst="rect">
            <a:avLst/>
          </a:prstGeom>
        </p:spPr>
      </p:pic>
    </p:spTree>
    <p:extLst>
      <p:ext uri="{BB962C8B-B14F-4D97-AF65-F5344CB8AC3E}">
        <p14:creationId xmlns:p14="http://schemas.microsoft.com/office/powerpoint/2010/main" val="67095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1D37-040A-E5E7-7561-3976BEF7D79E}"/>
              </a:ext>
            </a:extLst>
          </p:cNvPr>
          <p:cNvSpPr>
            <a:spLocks noGrp="1"/>
          </p:cNvSpPr>
          <p:nvPr>
            <p:ph type="title"/>
          </p:nvPr>
        </p:nvSpPr>
        <p:spPr/>
        <p:txBody>
          <a:bodyPr/>
          <a:lstStyle/>
          <a:p>
            <a:r>
              <a:rPr lang="en-US" dirty="0"/>
              <a:t>Data Exploration</a:t>
            </a:r>
          </a:p>
        </p:txBody>
      </p:sp>
      <p:pic>
        <p:nvPicPr>
          <p:cNvPr id="7" name="Content Placeholder 6">
            <a:extLst>
              <a:ext uri="{FF2B5EF4-FFF2-40B4-BE49-F238E27FC236}">
                <a16:creationId xmlns:a16="http://schemas.microsoft.com/office/drawing/2014/main" id="{339E9DA4-5452-7FAF-B51A-BCC39CE56082}"/>
              </a:ext>
            </a:extLst>
          </p:cNvPr>
          <p:cNvPicPr>
            <a:picLocks noGrp="1" noChangeAspect="1"/>
          </p:cNvPicPr>
          <p:nvPr>
            <p:ph idx="1"/>
          </p:nvPr>
        </p:nvPicPr>
        <p:blipFill rotWithShape="1">
          <a:blip r:embed="rId3"/>
          <a:srcRect l="6451" t="52277" r="37166"/>
          <a:stretch/>
        </p:blipFill>
        <p:spPr>
          <a:xfrm>
            <a:off x="942109" y="1888176"/>
            <a:ext cx="10307782" cy="4499412"/>
          </a:xfrm>
          <a:prstGeom prst="rect">
            <a:avLst/>
          </a:prstGeom>
        </p:spPr>
      </p:pic>
    </p:spTree>
    <p:extLst>
      <p:ext uri="{BB962C8B-B14F-4D97-AF65-F5344CB8AC3E}">
        <p14:creationId xmlns:p14="http://schemas.microsoft.com/office/powerpoint/2010/main" val="12349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CF98-A73B-A032-9C4F-AF2CB8027018}"/>
              </a:ext>
            </a:extLst>
          </p:cNvPr>
          <p:cNvSpPr>
            <a:spLocks noGrp="1"/>
          </p:cNvSpPr>
          <p:nvPr>
            <p:ph type="title"/>
          </p:nvPr>
        </p:nvSpPr>
        <p:spPr/>
        <p:txBody>
          <a:bodyPr/>
          <a:lstStyle/>
          <a:p>
            <a:r>
              <a:rPr lang="en-US" dirty="0"/>
              <a:t>Classification Model and Evaluation</a:t>
            </a:r>
          </a:p>
        </p:txBody>
      </p:sp>
      <p:pic>
        <p:nvPicPr>
          <p:cNvPr id="4" name="Content Placeholder 3">
            <a:extLst>
              <a:ext uri="{FF2B5EF4-FFF2-40B4-BE49-F238E27FC236}">
                <a16:creationId xmlns:a16="http://schemas.microsoft.com/office/drawing/2014/main" id="{49A3BFBC-27C3-4C38-0CFB-BE443E33A091}"/>
              </a:ext>
            </a:extLst>
          </p:cNvPr>
          <p:cNvPicPr>
            <a:picLocks noGrp="1" noChangeAspect="1"/>
          </p:cNvPicPr>
          <p:nvPr>
            <p:ph idx="1"/>
          </p:nvPr>
        </p:nvPicPr>
        <p:blipFill>
          <a:blip r:embed="rId2"/>
          <a:stretch>
            <a:fillRect/>
          </a:stretch>
        </p:blipFill>
        <p:spPr>
          <a:xfrm>
            <a:off x="468232" y="3619679"/>
            <a:ext cx="11418968" cy="1841500"/>
          </a:xfrm>
          <a:prstGeom prst="rect">
            <a:avLst/>
          </a:prstGeom>
        </p:spPr>
      </p:pic>
      <p:sp>
        <p:nvSpPr>
          <p:cNvPr id="8" name="TextBox 7">
            <a:extLst>
              <a:ext uri="{FF2B5EF4-FFF2-40B4-BE49-F238E27FC236}">
                <a16:creationId xmlns:a16="http://schemas.microsoft.com/office/drawing/2014/main" id="{26DDCC47-3C08-0696-755E-7EF874A93D1A}"/>
              </a:ext>
            </a:extLst>
          </p:cNvPr>
          <p:cNvSpPr txBox="1"/>
          <p:nvPr/>
        </p:nvSpPr>
        <p:spPr>
          <a:xfrm>
            <a:off x="101600" y="1778000"/>
            <a:ext cx="12090400" cy="1200329"/>
          </a:xfrm>
          <a:prstGeom prst="rect">
            <a:avLst/>
          </a:prstGeom>
          <a:noFill/>
        </p:spPr>
        <p:txBody>
          <a:bodyPr wrap="square" rtlCol="0">
            <a:spAutoFit/>
          </a:bodyPr>
          <a:lstStyle/>
          <a:p>
            <a:pPr>
              <a:buFont typeface="Arial" panose="020B0604020202020204" pitchFamily="34" charset="0"/>
              <a:buChar char="•"/>
            </a:pPr>
            <a:r>
              <a:rPr lang="en-CA" dirty="0"/>
              <a:t>Utilized the </a:t>
            </a:r>
            <a:r>
              <a:rPr lang="en-CA" dirty="0" err="1"/>
              <a:t>train_test_split</a:t>
            </a:r>
            <a:r>
              <a:rPr lang="en-CA" dirty="0"/>
              <a:t> function to randomly divide the dataset into training and testing sets, with a 75:25 ratio respectively.</a:t>
            </a:r>
          </a:p>
          <a:p>
            <a:pPr>
              <a:buFont typeface="Arial" panose="020B0604020202020204" pitchFamily="34" charset="0"/>
              <a:buChar char="•"/>
            </a:pPr>
            <a:r>
              <a:rPr lang="en-CA" dirty="0"/>
              <a:t>Employed a random state (</a:t>
            </a:r>
            <a:r>
              <a:rPr lang="en-CA" dirty="0" err="1"/>
              <a:t>random_state</a:t>
            </a:r>
            <a:r>
              <a:rPr lang="en-CA" dirty="0"/>
              <a:t>=42) to ensure reproducibility, facilitating consistent results across analyses.</a:t>
            </a:r>
          </a:p>
          <a:p>
            <a:endParaRPr lang="en-US" dirty="0"/>
          </a:p>
        </p:txBody>
      </p:sp>
    </p:spTree>
    <p:extLst>
      <p:ext uri="{BB962C8B-B14F-4D97-AF65-F5344CB8AC3E}">
        <p14:creationId xmlns:p14="http://schemas.microsoft.com/office/powerpoint/2010/main" val="357985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B1F3-DE6A-7DF1-C3FB-EBD1FCB6EA7F}"/>
              </a:ext>
            </a:extLst>
          </p:cNvPr>
          <p:cNvSpPr>
            <a:spLocks noGrp="1"/>
          </p:cNvSpPr>
          <p:nvPr>
            <p:ph type="title"/>
          </p:nvPr>
        </p:nvSpPr>
        <p:spPr/>
        <p:txBody>
          <a:bodyPr/>
          <a:lstStyle/>
          <a:p>
            <a:r>
              <a:rPr lang="en-CA" b="1" dirty="0"/>
              <a:t>R-Square</a:t>
            </a:r>
            <a:br>
              <a:rPr lang="en-CA" b="1" dirty="0"/>
            </a:br>
            <a:endParaRPr lang="en-US" dirty="0"/>
          </a:p>
        </p:txBody>
      </p:sp>
      <p:pic>
        <p:nvPicPr>
          <p:cNvPr id="9" name="Content Placeholder 8">
            <a:extLst>
              <a:ext uri="{FF2B5EF4-FFF2-40B4-BE49-F238E27FC236}">
                <a16:creationId xmlns:a16="http://schemas.microsoft.com/office/drawing/2014/main" id="{572A675E-61D5-99B7-3F9B-90CA0459C871}"/>
              </a:ext>
            </a:extLst>
          </p:cNvPr>
          <p:cNvPicPr>
            <a:picLocks noGrp="1" noChangeAspect="1"/>
          </p:cNvPicPr>
          <p:nvPr>
            <p:ph idx="1"/>
          </p:nvPr>
        </p:nvPicPr>
        <p:blipFill>
          <a:blip r:embed="rId3"/>
          <a:stretch>
            <a:fillRect/>
          </a:stretch>
        </p:blipFill>
        <p:spPr>
          <a:xfrm>
            <a:off x="1342342" y="1871450"/>
            <a:ext cx="9507316" cy="2019808"/>
          </a:xfrm>
          <a:prstGeom prst="rect">
            <a:avLst/>
          </a:prstGeom>
        </p:spPr>
      </p:pic>
      <p:pic>
        <p:nvPicPr>
          <p:cNvPr id="10" name="Picture 9">
            <a:extLst>
              <a:ext uri="{FF2B5EF4-FFF2-40B4-BE49-F238E27FC236}">
                <a16:creationId xmlns:a16="http://schemas.microsoft.com/office/drawing/2014/main" id="{BBC6CBA5-91C9-EF19-AAA7-D28C561A2FA7}"/>
              </a:ext>
            </a:extLst>
          </p:cNvPr>
          <p:cNvPicPr>
            <a:picLocks noChangeAspect="1"/>
          </p:cNvPicPr>
          <p:nvPr/>
        </p:nvPicPr>
        <p:blipFill>
          <a:blip r:embed="rId4"/>
          <a:stretch>
            <a:fillRect/>
          </a:stretch>
        </p:blipFill>
        <p:spPr>
          <a:xfrm>
            <a:off x="593042" y="4470724"/>
            <a:ext cx="11352208" cy="1485576"/>
          </a:xfrm>
          <a:prstGeom prst="rect">
            <a:avLst/>
          </a:prstGeom>
        </p:spPr>
      </p:pic>
    </p:spTree>
    <p:extLst>
      <p:ext uri="{BB962C8B-B14F-4D97-AF65-F5344CB8AC3E}">
        <p14:creationId xmlns:p14="http://schemas.microsoft.com/office/powerpoint/2010/main" val="138545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rection presentation (widescreen).potx" id="{D17AB31B-F25B-45F4-B34E-C6982D129A29}" vid="{B63A7B92-8C2A-4E6A-9062-768A2448E61C}"/>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direction presentation (widescreen)</Template>
  <TotalTime>1257</TotalTime>
  <Words>1571</Words>
  <Application>Microsoft Office PowerPoint</Application>
  <PresentationFormat>Widescreen</PresentationFormat>
  <Paragraphs>179</Paragraphs>
  <Slides>30</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Book Antiqua</vt:lpstr>
      <vt:lpstr>Calibri</vt:lpstr>
      <vt:lpstr>Helvetica Neue</vt:lpstr>
      <vt:lpstr>inherit</vt:lpstr>
      <vt:lpstr>Sales Direction 16X9</vt:lpstr>
      <vt:lpstr>Gold Price Prediction</vt:lpstr>
      <vt:lpstr>Overview of Project</vt:lpstr>
      <vt:lpstr>Part 1: Gold Price Prediction For Classification Model</vt:lpstr>
      <vt:lpstr>Original Dataset</vt:lpstr>
      <vt:lpstr>Cleaning Data</vt:lpstr>
      <vt:lpstr>Data Exploration</vt:lpstr>
      <vt:lpstr>Data Exploration</vt:lpstr>
      <vt:lpstr>Classification Model and Evaluation</vt:lpstr>
      <vt:lpstr>R-Square </vt:lpstr>
      <vt:lpstr>Root-Mean-Square-Error (RSME) </vt:lpstr>
      <vt:lpstr>Plotting the prediction vs actual graph</vt:lpstr>
      <vt:lpstr>Residual Histogram</vt:lpstr>
      <vt:lpstr>Part 2: Gold Price Prediction For Sentimental Analytics</vt:lpstr>
      <vt:lpstr>Original Dataset</vt:lpstr>
      <vt:lpstr>Cleaning Data</vt:lpstr>
      <vt:lpstr>Data Exploration</vt:lpstr>
      <vt:lpstr>Data Preprocessing</vt:lpstr>
      <vt:lpstr>Text Analytics</vt:lpstr>
      <vt:lpstr>Evaluation</vt:lpstr>
      <vt:lpstr>Part 3: The Combination of Classification dataset and Sentimental dataset For Gold Price Prediction </vt:lpstr>
      <vt:lpstr>Integrate Two Datasets</vt:lpstr>
      <vt:lpstr>Apply First Model to Predict Gold Price</vt:lpstr>
      <vt:lpstr>Apply Second Model to Predict Gold Price</vt:lpstr>
      <vt:lpstr>Apply Third Model to Predict Gold Price</vt:lpstr>
      <vt:lpstr>Apply Fourth Model to Predict Gold Price</vt:lpstr>
      <vt:lpstr>Apply Fifth Model to Predict Gold Price</vt:lpstr>
      <vt:lpstr>Apply Fifth Model to Predict Gold Price</vt:lpstr>
      <vt:lpstr>Summary results</vt:lpstr>
      <vt:lpstr>Reference of Datasets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Suntraranusorn, Natibundit</dc:creator>
  <cp:lastModifiedBy>Suntraranusorn, Natibundit</cp:lastModifiedBy>
  <cp:revision>15</cp:revision>
  <dcterms:created xsi:type="dcterms:W3CDTF">2024-03-28T18:34:24Z</dcterms:created>
  <dcterms:modified xsi:type="dcterms:W3CDTF">2024-08-12T22:42:29Z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